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3" r:id="rId4"/>
  </p:sldMasterIdLst>
  <p:notesMasterIdLst>
    <p:notesMasterId r:id="rId26"/>
  </p:notesMasterIdLst>
  <p:sldIdLst>
    <p:sldId id="287" r:id="rId5"/>
    <p:sldId id="280" r:id="rId6"/>
    <p:sldId id="258" r:id="rId7"/>
    <p:sldId id="270" r:id="rId8"/>
    <p:sldId id="413" r:id="rId9"/>
    <p:sldId id="272" r:id="rId10"/>
    <p:sldId id="274" r:id="rId11"/>
    <p:sldId id="273" r:id="rId12"/>
    <p:sldId id="414" r:id="rId13"/>
    <p:sldId id="419" r:id="rId14"/>
    <p:sldId id="276" r:id="rId15"/>
    <p:sldId id="277" r:id="rId16"/>
    <p:sldId id="410" r:id="rId17"/>
    <p:sldId id="417" r:id="rId18"/>
    <p:sldId id="411" r:id="rId19"/>
    <p:sldId id="412" r:id="rId20"/>
    <p:sldId id="278" r:id="rId21"/>
    <p:sldId id="416" r:id="rId22"/>
    <p:sldId id="281" r:id="rId23"/>
    <p:sldId id="420" r:id="rId24"/>
    <p:sldId id="421" r:id="rId25"/>
  </p:sldIdLst>
  <p:sldSz cx="18288000" cy="10287000"/>
  <p:notesSz cx="6858000" cy="9144000"/>
  <p:embeddedFontLst>
    <p:embeddedFont>
      <p:font typeface="VIC" panose="00000500000000000000" pitchFamily="2" charset="0"/>
      <p:regular r:id="rId27"/>
      <p:bold r:id="rId28"/>
      <p:italic r:id="rId29"/>
      <p:boldItalic r:id="rId30"/>
    </p:embeddedFont>
    <p:embeddedFont>
      <p:font typeface="VIC 1" panose="020B0604020202020204" charset="0"/>
      <p:regular r:id="rId31"/>
    </p:embeddedFont>
    <p:embeddedFont>
      <p:font typeface="VIC SemiBold" panose="00000700000000000000" pitchFamily="2" charset="0"/>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AF0"/>
    <a:srgbClr val="FFC000"/>
    <a:srgbClr val="D8D3E0"/>
    <a:srgbClr val="7030A0"/>
    <a:srgbClr val="F7D04E"/>
    <a:srgbClr val="FFFFFF"/>
    <a:srgbClr val="E10F75"/>
    <a:srgbClr val="E11075"/>
    <a:srgbClr val="692A83"/>
    <a:srgbClr val="0C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0ED3D-4388-74C0-D32E-BB67313FD6ED}" v="15" dt="2025-02-10T00:37:09.457"/>
    <p1510:client id="{60421C6A-785B-5771-B53D-881FA310E2E0}" v="18" dt="2025-02-10T00:53:20.295"/>
    <p1510:client id="{AE18CB3D-ACA4-4A99-E48A-C6D3BF49C832}" v="37" dt="2025-02-10T02:23:20.824"/>
    <p1510:client id="{CA969E1D-3D24-4F7A-A826-B32817BE3CE7}" v="206" dt="2025-02-10T00:51:31.106"/>
    <p1510:client id="{E0BFC494-5761-DD1D-C1FB-1DCB8EF63B70}" v="3" dt="2025-02-10T00:34:12.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71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161C2-76D2-4E6B-8887-60EEA98B9DAF}" type="datetimeFigureOut">
              <a:rPr lang="en-AU" smtClean="0"/>
              <a:t>11/02/2025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FD71-2071-49D0-8EEE-53989E8EB947}" type="slidenum">
              <a:rPr lang="en-AU" smtClean="0"/>
              <a:t>‹#›</a:t>
            </a:fld>
            <a:endParaRPr lang="en-AU"/>
          </a:p>
        </p:txBody>
      </p:sp>
    </p:spTree>
    <p:extLst>
      <p:ext uri="{BB962C8B-B14F-4D97-AF65-F5344CB8AC3E}">
        <p14:creationId xmlns:p14="http://schemas.microsoft.com/office/powerpoint/2010/main" val="393443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F3101-D183-D695-E76C-57A3306F0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FFFB4-0845-FCCC-C8C2-79C1B0391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A6DCF-AB51-79A4-9E9E-7EB3C4B3A7E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A895A6F-F3DD-AEE2-346A-03CA45CE1D41}"/>
              </a:ext>
            </a:extLst>
          </p:cNvPr>
          <p:cNvSpPr>
            <a:spLocks noGrp="1"/>
          </p:cNvSpPr>
          <p:nvPr>
            <p:ph type="sldNum" sz="quarter" idx="5"/>
          </p:nvPr>
        </p:nvSpPr>
        <p:spPr/>
        <p:txBody>
          <a:bodyPr/>
          <a:lstStyle/>
          <a:p>
            <a:fld id="{99514799-8D84-4DE6-891E-D057F0BD4E38}" type="slidenum">
              <a:rPr lang="en-AU" smtClean="0"/>
              <a:t>18</a:t>
            </a:fld>
            <a:endParaRPr lang="en-AU"/>
          </a:p>
        </p:txBody>
      </p:sp>
    </p:spTree>
    <p:extLst>
      <p:ext uri="{BB962C8B-B14F-4D97-AF65-F5344CB8AC3E}">
        <p14:creationId xmlns:p14="http://schemas.microsoft.com/office/powerpoint/2010/main" val="54566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2C5920ED-A241-0163-85DF-3F25F4D3DB2D}"/>
              </a:ext>
            </a:extLst>
          </p:cNvPr>
          <p:cNvSpPr txBox="1"/>
          <p:nvPr userDrawn="1">
            <p:extLst>
              <p:ext uri="{1162E1C5-73C7-4A58-AE30-91384D911F3F}">
                <p184:classification xmlns:p184="http://schemas.microsoft.com/office/powerpoint/2018/4/main" val="ftr"/>
              </p:ext>
            </p:extLst>
          </p:nvPr>
        </p:nvSpPr>
        <p:spPr>
          <a:xfrm>
            <a:off x="63500" y="10055860"/>
            <a:ext cx="534988" cy="167640"/>
          </a:xfrm>
          <a:prstGeom prst="rect">
            <a:avLst/>
          </a:prstGeom>
        </p:spPr>
        <p:txBody>
          <a:bodyPr horzOverflow="overflow" lIns="0" tIns="0" rIns="0" bIns="0">
            <a:spAutoFit/>
          </a:bodyPr>
          <a:lstStyle/>
          <a:p>
            <a:pPr algn="l"/>
            <a:r>
              <a:rPr lang="en-AU" sz="1100">
                <a:solidFill>
                  <a:srgbClr val="000000"/>
                </a:solidFill>
                <a:latin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655" r:id="rId7"/>
    <p:sldLayoutId id="2147483656" r:id="rId8"/>
    <p:sldLayoutId id="2147483700"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dropbox.com/scl/fi/1svng6ihm1lm9jecmg578/CDW-Campaign-Video-Example-2.mp4?rlkey=mpvy08m23ss8eynpqtj2g1rrh&amp;st=wdc0xjz5&amp;dl=0"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multiculturalcommission.vic.gov.au/join-our-diversity-conversation" TargetMode="External"/><Relationship Id="rId4" Type="http://schemas.openxmlformats.org/officeDocument/2006/relationships/hyperlink" Target="https://www.dropbox.com/scl/fi/ts3y5h6l8gc0iy3sv4zh0/CDW-Campaign-Video-Example-1.mp4?rlkey=4sek6ccj2u73a5sqm3fuhv3uj&amp;st=l64pfeko&amp;dl=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ulticulturalcommission.vic.gov.au/cultural-diversity-week-victorian-multicultural-commission"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dropbox.com/scl/fi/bvt5grpydufckk79405fy/Cultural-Diversity-Week-2025-Social-tile.png?rlkey=odjwhij97mismv38uagqqhgq6&amp;st=ddlupfoz&amp;dl=0"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dropbox.com/scl/fi/1svng6ihm1lm9jecmg578/CDW-Campaign-Video-Example-2.mp4?rlkey=mpvy08m23ss8eynpqtj2g1rrh&amp;st=wdc0xjz5&amp;dl=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ulticulturalcommission.vic.gov.au/cultural-diversity-week-victorian-multicultural-commission" TargetMode="External"/><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dropbox.com/scl/fi/aumou4j9twbp07113f84c/Grazeland-2025-Victorian-Multicultural-Festival-instagram-tile.png?rlkey=hx1mklodab8lc8jlrhilvzbgj&amp;st=fio859h2&amp;dl=0" TargetMode="External"/><Relationship Id="rId5" Type="http://schemas.openxmlformats.org/officeDocument/2006/relationships/image" Target="../media/image13.png"/><Relationship Id="rId4" Type="http://schemas.openxmlformats.org/officeDocument/2006/relationships/hyperlink" Target="https://www.dropbox.com/scl/fi/j98gf99elc1wcbrm77ros/Animated-Social-Story-2025-Cultural-Diversity-Week.mp4?rlkey=kdyw9i545nmqv4560tz167lbp&amp;st=ye8eipr8&amp;dl=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ulticulturalcommission.vic.gov.au/cultural-diversity-week-victorian-multicultural-commissio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multiculturalcommission.vic.gov.au/event-resources"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multiculturalcommission.vic.gov.au/event-resources"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multiculturalcommission.vic.gov.au/event-resources"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multiculturalcommission.vic.gov.au/event-resources"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multiculturalcommission.vic.gov.au/join-our-diversity-conversation" TargetMode="External"/><Relationship Id="rId3" Type="http://schemas.openxmlformats.org/officeDocument/2006/relationships/hyperlink" Target="https://www.dropbox.com/scl/fo/2d8phdmuuasu7s7dr685f/AO4jhDNS3d8Z0_QrgSNuPpk?rlkey=swlscclmojmc70l1e8cx2nzlp&amp;st=1nod0en2&amp;dl=0" TargetMode="External"/><Relationship Id="rId7" Type="http://schemas.openxmlformats.org/officeDocument/2006/relationships/hyperlink" Target="https://au.linkedin.com/company/multiculturevic"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facebook.com/multiculturevic/" TargetMode="External"/><Relationship Id="rId5" Type="http://schemas.openxmlformats.org/officeDocument/2006/relationships/hyperlink" Target="https://victorian-multicultural-commission.hivebrite.com/feed" TargetMode="External"/><Relationship Id="rId4" Type="http://schemas.openxmlformats.org/officeDocument/2006/relationships/hyperlink" Target="https://www.multiculturalcommission.vic.gov.au/cultural-diversity-week-victorian-multicultural-commis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B8C864-4BFA-E6B5-B10C-2AD918FD4689}"/>
              </a:ext>
            </a:extLst>
          </p:cNvPr>
          <p:cNvSpPr txBox="1"/>
          <p:nvPr/>
        </p:nvSpPr>
        <p:spPr>
          <a:xfrm>
            <a:off x="4565073" y="4958834"/>
            <a:ext cx="9157854" cy="369332"/>
          </a:xfrm>
          <a:prstGeom prst="rect">
            <a:avLst/>
          </a:prstGeom>
          <a:noFill/>
        </p:spPr>
        <p:txBody>
          <a:bodyPr wrap="square">
            <a:spAutoFit/>
          </a:bodyPr>
          <a:lstStyle/>
          <a:p>
            <a:r>
              <a:rPr lang="en-AU" sz="1800">
                <a:solidFill>
                  <a:schemeClr val="bg1"/>
                </a:solidFill>
                <a:latin typeface="VIC SemiBold" panose="00000700000000000000" pitchFamily="2" charset="0"/>
              </a:rPr>
              <a:t>CULTURAL DIVERSITY WE</a:t>
            </a:r>
            <a:endParaRPr lang="en-AU"/>
          </a:p>
        </p:txBody>
      </p:sp>
      <p:sp>
        <p:nvSpPr>
          <p:cNvPr id="6" name="Title 1">
            <a:extLst>
              <a:ext uri="{FF2B5EF4-FFF2-40B4-BE49-F238E27FC236}">
                <a16:creationId xmlns:a16="http://schemas.microsoft.com/office/drawing/2014/main" id="{222E8A7A-A878-EDAE-9511-4C02917A6F3F}"/>
              </a:ext>
            </a:extLst>
          </p:cNvPr>
          <p:cNvSpPr txBox="1">
            <a:spLocks/>
          </p:cNvSpPr>
          <p:nvPr/>
        </p:nvSpPr>
        <p:spPr>
          <a:xfrm>
            <a:off x="527877" y="1732218"/>
            <a:ext cx="10241220" cy="3581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7500">
                <a:solidFill>
                  <a:schemeClr val="bg1"/>
                </a:solidFill>
                <a:latin typeface="VIC SemiBold" panose="00000700000000000000" pitchFamily="2" charset="0"/>
              </a:rPr>
              <a:t>CULTURAL DIVERSITY WEEK</a:t>
            </a:r>
          </a:p>
        </p:txBody>
      </p:sp>
      <p:sp>
        <p:nvSpPr>
          <p:cNvPr id="7" name="Subtitle 2">
            <a:extLst>
              <a:ext uri="{FF2B5EF4-FFF2-40B4-BE49-F238E27FC236}">
                <a16:creationId xmlns:a16="http://schemas.microsoft.com/office/drawing/2014/main" id="{C9A27B46-E53B-9581-BAF5-8102C137FED4}"/>
              </a:ext>
            </a:extLst>
          </p:cNvPr>
          <p:cNvSpPr txBox="1">
            <a:spLocks/>
          </p:cNvSpPr>
          <p:nvPr/>
        </p:nvSpPr>
        <p:spPr>
          <a:xfrm>
            <a:off x="527878" y="4625955"/>
            <a:ext cx="6485861" cy="24836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a:solidFill>
                  <a:schemeClr val="bg1"/>
                </a:solidFill>
                <a:latin typeface="VIC" panose="00000500000000000000" pitchFamily="2" charset="0"/>
              </a:rPr>
              <a:t>Stakeholder Pack</a:t>
            </a:r>
            <a:br>
              <a:rPr lang="en-AU">
                <a:solidFill>
                  <a:schemeClr val="bg1"/>
                </a:solidFill>
                <a:latin typeface="VIC" panose="00000500000000000000" pitchFamily="2" charset="0"/>
              </a:rPr>
            </a:br>
            <a:br>
              <a:rPr lang="en-AU">
                <a:solidFill>
                  <a:schemeClr val="bg1"/>
                </a:solidFill>
                <a:latin typeface="VIC" panose="00000500000000000000" pitchFamily="2" charset="0"/>
              </a:rPr>
            </a:br>
            <a:r>
              <a:rPr lang="en-AU">
                <a:solidFill>
                  <a:schemeClr val="bg1"/>
                </a:solidFill>
                <a:latin typeface="VIC" panose="00000500000000000000" pitchFamily="2" charset="0"/>
              </a:rPr>
              <a:t>January 2025</a:t>
            </a:r>
          </a:p>
        </p:txBody>
      </p:sp>
      <p:pic>
        <p:nvPicPr>
          <p:cNvPr id="4" name="Picture 3">
            <a:extLst>
              <a:ext uri="{FF2B5EF4-FFF2-40B4-BE49-F238E27FC236}">
                <a16:creationId xmlns:a16="http://schemas.microsoft.com/office/drawing/2014/main" id="{78736B5E-DC2E-725D-5BF6-0CA8E33C4104}"/>
              </a:ext>
            </a:extLst>
          </p:cNvPr>
          <p:cNvPicPr>
            <a:picLocks noChangeAspect="1"/>
          </p:cNvPicPr>
          <p:nvPr/>
        </p:nvPicPr>
        <p:blipFill>
          <a:blip r:embed="rId2"/>
          <a:stretch>
            <a:fillRect/>
          </a:stretch>
        </p:blipFill>
        <p:spPr>
          <a:xfrm>
            <a:off x="0" y="0"/>
            <a:ext cx="18327415" cy="10287000"/>
          </a:xfrm>
          <a:prstGeom prst="rect">
            <a:avLst/>
          </a:prstGeom>
        </p:spPr>
      </p:pic>
    </p:spTree>
    <p:extLst>
      <p:ext uri="{BB962C8B-B14F-4D97-AF65-F5344CB8AC3E}">
        <p14:creationId xmlns:p14="http://schemas.microsoft.com/office/powerpoint/2010/main" val="135344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79C5457E-4128-4056-439A-EBB7B730D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
            <a:ext cx="18285714" cy="10285714"/>
          </a:xfrm>
          <a:prstGeom prst="rect">
            <a:avLst/>
          </a:prstGeom>
        </p:spPr>
      </p:pic>
      <p:sp>
        <p:nvSpPr>
          <p:cNvPr id="3" name="TextBox 3"/>
          <p:cNvSpPr txBox="1"/>
          <p:nvPr/>
        </p:nvSpPr>
        <p:spPr>
          <a:xfrm>
            <a:off x="488577" y="60165"/>
            <a:ext cx="13905000" cy="1269578"/>
          </a:xfrm>
          <a:prstGeom prst="rect">
            <a:avLst/>
          </a:prstGeom>
        </p:spPr>
        <p:txBody>
          <a:bodyPr lIns="0" tIns="0" rIns="0" bIns="0" rtlCol="0" anchor="t">
            <a:spAutoFit/>
          </a:bodyPr>
          <a:lstStyle/>
          <a:p>
            <a:pPr>
              <a:lnSpc>
                <a:spcPts val="4752"/>
              </a:lnSpc>
            </a:pPr>
            <a:endParaRPr lang="en-US" sz="5000" b="1">
              <a:latin typeface="VIC"/>
              <a:ea typeface="Arial Bold"/>
              <a:cs typeface="Arial Bold"/>
            </a:endParaRPr>
          </a:p>
          <a:p>
            <a:pPr>
              <a:lnSpc>
                <a:spcPts val="4752"/>
              </a:lnSpc>
            </a:pPr>
            <a:r>
              <a:rPr lang="en-US" sz="5000" b="1">
                <a:latin typeface="VIC"/>
                <a:ea typeface="Arial Bold"/>
                <a:cs typeface="Arial Bold"/>
                <a:sym typeface="Arial Bold"/>
              </a:rPr>
              <a:t>Celebrate: Join our digital campaign</a:t>
            </a:r>
            <a:endParaRPr lang="en-US" sz="5000" b="1">
              <a:latin typeface="VIC"/>
              <a:ea typeface="Arial Bold"/>
              <a:cs typeface="Arial Bold"/>
            </a:endParaRPr>
          </a:p>
        </p:txBody>
      </p:sp>
      <p:sp>
        <p:nvSpPr>
          <p:cNvPr id="4" name="TextBox 4"/>
          <p:cNvSpPr txBox="1"/>
          <p:nvPr/>
        </p:nvSpPr>
        <p:spPr>
          <a:xfrm>
            <a:off x="393773" y="2116891"/>
            <a:ext cx="13161370" cy="6647974"/>
          </a:xfrm>
          <a:prstGeom prst="rect">
            <a:avLst/>
          </a:prstGeom>
        </p:spPr>
        <p:txBody>
          <a:bodyPr wrap="square" lIns="0" tIns="0" rIns="0" bIns="0" rtlCol="0" anchor="t">
            <a:spAutoFit/>
          </a:bodyPr>
          <a:lstStyle/>
          <a:p>
            <a:r>
              <a:rPr lang="en-AU" sz="1600" dirty="0">
                <a:latin typeface="VIC"/>
              </a:rPr>
              <a:t>This year’s theme, </a:t>
            </a:r>
            <a:r>
              <a:rPr lang="en-AU" sz="1600" b="1" dirty="0">
                <a:latin typeface="VIC"/>
              </a:rPr>
              <a:t>"Embrace the Journey, </a:t>
            </a:r>
            <a:r>
              <a:rPr lang="en-AU" sz="1600" b="1" i="1" dirty="0">
                <a:latin typeface="VIC"/>
              </a:rPr>
              <a:t>Shape our Future</a:t>
            </a:r>
            <a:r>
              <a:rPr lang="en-AU" sz="1600" b="1" dirty="0">
                <a:latin typeface="VIC"/>
              </a:rPr>
              <a:t>", </a:t>
            </a:r>
            <a:r>
              <a:rPr lang="en-AU" sz="1600" dirty="0">
                <a:latin typeface="VIC"/>
              </a:rPr>
              <a:t>highlights the importance of honouring the diverse cultures that make up Victoria’s vibrant community. We invite you to participate by creating a short video (30–90 seconds) on behalf of your culture to celebrate Cultural Diversity Week and promote the festival. The video can highlight: Your connection to multiculturalism and how it influences your values, your commitment to cultural diversity and why it is important to you or any initiatives or work you’ve done to promote inclusivity in your community.</a:t>
            </a:r>
          </a:p>
          <a:p>
            <a:pPr marL="342900" indent="-342900">
              <a:buFont typeface="Arial" panose="020B0604020202020204" pitchFamily="34" charset="0"/>
              <a:buChar char="•"/>
            </a:pPr>
            <a:endParaRPr lang="en-AU" sz="1600" b="1" dirty="0">
              <a:latin typeface="VIC" panose="00000500000000000000" pitchFamily="2" charset="0"/>
            </a:endParaRPr>
          </a:p>
          <a:p>
            <a:r>
              <a:rPr lang="en-AU" sz="1600" b="1" dirty="0">
                <a:latin typeface="VIC"/>
              </a:rPr>
              <a:t>How Your school can participate:</a:t>
            </a:r>
          </a:p>
          <a:p>
            <a:pPr marL="457200" indent="-457200">
              <a:buFont typeface="+mj-lt"/>
              <a:buAutoNum type="arabicPeriod"/>
            </a:pPr>
            <a:r>
              <a:rPr lang="en-AU" sz="1600" dirty="0">
                <a:latin typeface="VIC"/>
              </a:rPr>
              <a:t>Keep It short and sweet – Videos should be 30–90 seconds long.</a:t>
            </a:r>
          </a:p>
          <a:p>
            <a:pPr marL="457200" indent="-457200">
              <a:buFont typeface="+mj-lt"/>
              <a:buAutoNum type="arabicPeriod"/>
            </a:pPr>
            <a:r>
              <a:rPr lang="en-AU" sz="1600" dirty="0">
                <a:latin typeface="VIC"/>
              </a:rPr>
              <a:t>Film in portrait orientation – Ideal for social media platforms.</a:t>
            </a:r>
          </a:p>
          <a:p>
            <a:pPr marL="457200" indent="-457200">
              <a:buFont typeface="+mj-lt"/>
              <a:buAutoNum type="arabicPeriod"/>
            </a:pPr>
            <a:r>
              <a:rPr lang="en-AU" sz="1600" dirty="0">
                <a:latin typeface="VIC"/>
              </a:rPr>
              <a:t>Introduce your school –  Share your name, year level, and school. Example: “Hi, I’m [Name], a Year [X] student at [School]/ a Teacher at [X] school and we’re proud to celebrate Victoria’s diversity.”</a:t>
            </a:r>
          </a:p>
          <a:p>
            <a:pPr marL="457200" indent="-457200">
              <a:buFont typeface="+mj-lt"/>
              <a:buAutoNum type="arabicPeriod"/>
            </a:pPr>
            <a:r>
              <a:rPr lang="en-AU" sz="1600" dirty="0">
                <a:latin typeface="VIC"/>
              </a:rPr>
              <a:t>Showcase cultural connections – Highlight a tradition, language, or cultural practice that is meaningful to you or your school.</a:t>
            </a:r>
          </a:p>
          <a:p>
            <a:pPr marL="457200" indent="-457200">
              <a:buFont typeface="+mj-lt"/>
              <a:buAutoNum type="arabicPeriod"/>
            </a:pPr>
            <a:r>
              <a:rPr lang="en-AU" sz="1600" dirty="0">
                <a:latin typeface="VIC"/>
              </a:rPr>
              <a:t>Reflect on diversity – Share why multiculturalism matters in your school and how it strengthens the community.</a:t>
            </a:r>
          </a:p>
          <a:p>
            <a:pPr marL="457200" indent="-457200">
              <a:buFont typeface="+mj-lt"/>
              <a:buAutoNum type="arabicPeriod"/>
            </a:pPr>
            <a:r>
              <a:rPr lang="en-AU" sz="1600" dirty="0">
                <a:latin typeface="VIC"/>
              </a:rPr>
              <a:t>Make a commitment – Express pride in being part of a multicultural Victoria and your school’s ongoing efforts to embrace diversity.</a:t>
            </a:r>
          </a:p>
          <a:p>
            <a:pPr marL="457200" indent="-457200">
              <a:buFont typeface="+mj-lt"/>
              <a:buAutoNum type="arabicPeriod"/>
            </a:pPr>
            <a:r>
              <a:rPr lang="en-AU" sz="1600" dirty="0">
                <a:latin typeface="VIC"/>
              </a:rPr>
              <a:t>Tag @VictorianMulticulturalCommission and include the hashtags: #EmbraceTheJourney #CDW2025 #CulturalDiversityWeek #ShapeOurFuture</a:t>
            </a:r>
          </a:p>
          <a:p>
            <a:pPr marL="457200" indent="-457200">
              <a:buFont typeface="+mj-lt"/>
              <a:buAutoNum type="arabicPeriod"/>
            </a:pPr>
            <a:endParaRPr lang="en-AU" sz="1600" dirty="0">
              <a:latin typeface="VIC" panose="00000500000000000000" pitchFamily="2" charset="0"/>
            </a:endParaRPr>
          </a:p>
          <a:p>
            <a:r>
              <a:rPr lang="en-AU" sz="1600" dirty="0">
                <a:latin typeface="VIC"/>
              </a:rPr>
              <a:t>We encourage schools to get creative! Videos can feature students speaking different languages, classroom discussions on diversity, or cultural performances. The more authentic and engaging, the better!</a:t>
            </a:r>
            <a:br>
              <a:rPr lang="en-AU" sz="1600" dirty="0">
                <a:latin typeface="VIC"/>
              </a:rPr>
            </a:br>
            <a:br>
              <a:rPr lang="en-AU" sz="1600" dirty="0">
                <a:latin typeface="VIC"/>
              </a:rPr>
            </a:br>
            <a:r>
              <a:rPr lang="en-AU" sz="1600" dirty="0">
                <a:latin typeface="VIC"/>
              </a:rPr>
              <a:t>We look forward to seeing how your school embraces this year’s theme and celebrates Victoria’s rich cultural diversity. Please let us know if your school will be participating so we can update our database accordingly.</a:t>
            </a:r>
          </a:p>
          <a:p>
            <a:endParaRPr lang="en-AU" sz="1600" dirty="0">
              <a:latin typeface="VIC" panose="00000500000000000000" pitchFamily="2" charset="0"/>
            </a:endParaRPr>
          </a:p>
          <a:p>
            <a:r>
              <a:rPr lang="en-AU" sz="1600" i="1" dirty="0">
                <a:latin typeface="VIC"/>
              </a:rPr>
              <a:t>Please note: If you are using footage of individuals under 18, please ensure you have photo/video consent to cover all bases.</a:t>
            </a:r>
          </a:p>
          <a:p>
            <a:endParaRPr lang="en-AU" sz="1600" dirty="0">
              <a:latin typeface="VIC" panose="00000500000000000000" pitchFamily="2" charset="0"/>
            </a:endParaRPr>
          </a:p>
          <a:p>
            <a:endParaRPr lang="en-AU" sz="1600" dirty="0">
              <a:effectLst/>
              <a:latin typeface="VIC" panose="00000500000000000000" pitchFamily="2" charset="0"/>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D129AA68-356F-BB98-D235-17721CA68F86}"/>
              </a:ext>
            </a:extLst>
          </p:cNvPr>
          <p:cNvSpPr txBox="1"/>
          <p:nvPr/>
        </p:nvSpPr>
        <p:spPr>
          <a:xfrm>
            <a:off x="14285214" y="2096192"/>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Digital content example:</a:t>
            </a:r>
          </a:p>
        </p:txBody>
      </p:sp>
      <p:sp>
        <p:nvSpPr>
          <p:cNvPr id="7" name="TextBox 6">
            <a:extLst>
              <a:ext uri="{FF2B5EF4-FFF2-40B4-BE49-F238E27FC236}">
                <a16:creationId xmlns:a16="http://schemas.microsoft.com/office/drawing/2014/main" id="{D40BD220-6EA8-CDA5-455F-68DF13120399}"/>
              </a:ext>
            </a:extLst>
          </p:cNvPr>
          <p:cNvSpPr txBox="1"/>
          <p:nvPr/>
        </p:nvSpPr>
        <p:spPr>
          <a:xfrm>
            <a:off x="13483302" y="8190808"/>
            <a:ext cx="3595255" cy="369332"/>
          </a:xfrm>
          <a:prstGeom prst="rect">
            <a:avLst/>
          </a:prstGeom>
          <a:noFill/>
        </p:spPr>
        <p:txBody>
          <a:bodyPr wrap="square" rtlCol="0">
            <a:spAutoFit/>
          </a:bodyPr>
          <a:lstStyle/>
          <a:p>
            <a:pPr algn="ctr"/>
            <a:r>
              <a:rPr lang="en-AU">
                <a:latin typeface="VIC" panose="00000500000000000000" pitchFamily="2" charset="0"/>
              </a:rPr>
              <a:t>Click </a:t>
            </a:r>
            <a:r>
              <a:rPr lang="en-AU">
                <a:latin typeface="VIC" panose="00000500000000000000" pitchFamily="2" charset="0"/>
                <a:hlinkClick r:id="rId3"/>
              </a:rPr>
              <a:t>he</a:t>
            </a:r>
            <a:r>
              <a:rPr lang="en-AU">
                <a:latin typeface="VIC" panose="00000500000000000000" pitchFamily="2" charset="0"/>
                <a:hlinkClick r:id="rId4"/>
              </a:rPr>
              <a:t>r</a:t>
            </a:r>
            <a:r>
              <a:rPr lang="en-AU">
                <a:latin typeface="VIC" panose="00000500000000000000" pitchFamily="2" charset="0"/>
                <a:hlinkClick r:id="rId3"/>
              </a:rPr>
              <a:t>e</a:t>
            </a:r>
            <a:r>
              <a:rPr lang="en-AU">
                <a:latin typeface="VIC" panose="00000500000000000000" pitchFamily="2" charset="0"/>
              </a:rPr>
              <a:t> to watch</a:t>
            </a:r>
          </a:p>
        </p:txBody>
      </p:sp>
      <p:sp>
        <p:nvSpPr>
          <p:cNvPr id="10" name="TextBox 9">
            <a:extLst>
              <a:ext uri="{FF2B5EF4-FFF2-40B4-BE49-F238E27FC236}">
                <a16:creationId xmlns:a16="http://schemas.microsoft.com/office/drawing/2014/main" id="{721C2562-C447-3C64-08F6-F99AFDDF6F01}"/>
              </a:ext>
            </a:extLst>
          </p:cNvPr>
          <p:cNvSpPr txBox="1"/>
          <p:nvPr/>
        </p:nvSpPr>
        <p:spPr>
          <a:xfrm>
            <a:off x="393773" y="9444243"/>
            <a:ext cx="11159836" cy="338554"/>
          </a:xfrm>
          <a:prstGeom prst="rect">
            <a:avLst/>
          </a:prstGeom>
          <a:noFill/>
        </p:spPr>
        <p:txBody>
          <a:bodyPr wrap="square">
            <a:spAutoFit/>
          </a:bodyPr>
          <a:lstStyle/>
          <a:p>
            <a:r>
              <a:rPr lang="en-AU" sz="1600" b="1">
                <a:latin typeface="VIC"/>
              </a:rPr>
              <a:t>Click </a:t>
            </a:r>
            <a:r>
              <a:rPr lang="en-AU" sz="1600" b="1">
                <a:latin typeface="VIC"/>
                <a:hlinkClick r:id="rId5"/>
              </a:rPr>
              <a:t>here</a:t>
            </a:r>
            <a:r>
              <a:rPr lang="en-AU" sz="1600" b="1">
                <a:latin typeface="VIC"/>
              </a:rPr>
              <a:t> to learn more</a:t>
            </a:r>
            <a:endParaRPr lang="en-AU" sz="1600" b="1"/>
          </a:p>
        </p:txBody>
      </p:sp>
      <p:pic>
        <p:nvPicPr>
          <p:cNvPr id="11" name="Picture 10">
            <a:extLst>
              <a:ext uri="{FF2B5EF4-FFF2-40B4-BE49-F238E27FC236}">
                <a16:creationId xmlns:a16="http://schemas.microsoft.com/office/drawing/2014/main" id="{2971FCD4-1FB0-03D4-0F5B-2A37585E0C65}"/>
              </a:ext>
            </a:extLst>
          </p:cNvPr>
          <p:cNvPicPr>
            <a:picLocks noChangeAspect="1"/>
          </p:cNvPicPr>
          <p:nvPr/>
        </p:nvPicPr>
        <p:blipFill>
          <a:blip r:embed="rId6"/>
          <a:stretch>
            <a:fillRect/>
          </a:stretch>
        </p:blipFill>
        <p:spPr>
          <a:xfrm>
            <a:off x="14244828" y="2559166"/>
            <a:ext cx="3891167" cy="5427863"/>
          </a:xfrm>
          <a:prstGeom prst="rect">
            <a:avLst/>
          </a:prstGeom>
        </p:spPr>
      </p:pic>
    </p:spTree>
    <p:extLst>
      <p:ext uri="{BB962C8B-B14F-4D97-AF65-F5344CB8AC3E}">
        <p14:creationId xmlns:p14="http://schemas.microsoft.com/office/powerpoint/2010/main" val="411247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yellow and white rectangle&#10;&#10;Description automatically generated">
            <a:extLst>
              <a:ext uri="{FF2B5EF4-FFF2-40B4-BE49-F238E27FC236}">
                <a16:creationId xmlns:a16="http://schemas.microsoft.com/office/drawing/2014/main" id="{73F562AA-B7C3-7982-5804-6AB26706C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5714" cy="10285714"/>
          </a:xfrm>
          <a:prstGeom prst="rect">
            <a:avLst/>
          </a:prstGeom>
        </p:spPr>
      </p:pic>
      <p:sp>
        <p:nvSpPr>
          <p:cNvPr id="3" name="TextBox 3"/>
          <p:cNvSpPr txBox="1"/>
          <p:nvPr/>
        </p:nvSpPr>
        <p:spPr>
          <a:xfrm>
            <a:off x="569495" y="316557"/>
            <a:ext cx="13905000" cy="1269578"/>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Suggested social media content: </a:t>
            </a:r>
          </a:p>
          <a:p>
            <a:pPr>
              <a:lnSpc>
                <a:spcPts val="4752"/>
              </a:lnSpc>
            </a:pPr>
            <a:r>
              <a:rPr lang="en-US" sz="5000" b="1">
                <a:latin typeface="VIC" panose="00000500000000000000" pitchFamily="2" charset="0"/>
                <a:ea typeface="Arial Bold"/>
                <a:cs typeface="Arial Bold"/>
                <a:sym typeface="Arial Bold"/>
              </a:rPr>
              <a:t>Cultural Diversity Week</a:t>
            </a:r>
          </a:p>
        </p:txBody>
      </p:sp>
      <p:sp>
        <p:nvSpPr>
          <p:cNvPr id="4" name="TextBox 4"/>
          <p:cNvSpPr txBox="1"/>
          <p:nvPr/>
        </p:nvSpPr>
        <p:spPr>
          <a:xfrm>
            <a:off x="569494" y="2565427"/>
            <a:ext cx="11381874" cy="5847755"/>
          </a:xfrm>
          <a:prstGeom prst="rect">
            <a:avLst/>
          </a:prstGeom>
        </p:spPr>
        <p:txBody>
          <a:bodyPr wrap="square" lIns="0" tIns="0" rIns="0" bIns="0" rtlCol="0" anchor="t">
            <a:spAutoFit/>
          </a:bodyPr>
          <a:lstStyle/>
          <a:p>
            <a:r>
              <a:rPr lang="en-AU" sz="2000" b="1">
                <a:latin typeface="VIC" panose="00000500000000000000" pitchFamily="2" charset="0"/>
              </a:rPr>
              <a:t>We’re proud to be celebrating Cultural Diversity Week 2025 in schools!</a:t>
            </a:r>
          </a:p>
          <a:p>
            <a:r>
              <a:rPr lang="en-AU" sz="2000">
                <a:latin typeface="VIC" panose="00000500000000000000" pitchFamily="2" charset="0"/>
              </a:rPr>
              <a:t>From 17–23 March, students, teachers, and communities across Victoria will celebrate culture, identity, and inclusion through engaging activities and storytelling.</a:t>
            </a:r>
            <a:br>
              <a:rPr lang="en-AU" sz="2000">
                <a:latin typeface="VIC" panose="00000500000000000000" pitchFamily="2" charset="0"/>
              </a:rPr>
            </a:br>
            <a:endParaRPr lang="en-AU" sz="2000">
              <a:latin typeface="VIC" panose="00000500000000000000" pitchFamily="2" charset="0"/>
            </a:endParaRPr>
          </a:p>
          <a:p>
            <a:r>
              <a:rPr lang="en-AU" sz="2000">
                <a:latin typeface="VIC" panose="00000500000000000000" pitchFamily="2" charset="0"/>
              </a:rPr>
              <a:t>This year’s theme, "Embrace the Journey, Shape Our Future," highlights the power of cultural storytelling, inclusion, and learning in shaping a more connected future.</a:t>
            </a:r>
          </a:p>
          <a:p>
            <a:r>
              <a:rPr lang="en-AU" sz="2000">
                <a:latin typeface="VIC" panose="00000500000000000000" pitchFamily="2" charset="0"/>
              </a:rPr>
              <a:t>Be part of the celebration! Host a school event, integrate cultural learning into the classroom, or encourage students to share their cultural stories.</a:t>
            </a:r>
            <a:br>
              <a:rPr lang="en-AU" sz="2000">
                <a:latin typeface="VIC" panose="00000500000000000000" pitchFamily="2" charset="0"/>
              </a:rPr>
            </a:br>
            <a:endParaRPr lang="en-AU" sz="2000">
              <a:latin typeface="VIC" panose="00000500000000000000" pitchFamily="2" charset="0"/>
            </a:endParaRPr>
          </a:p>
          <a:p>
            <a:r>
              <a:rPr lang="en-AU" sz="2000">
                <a:latin typeface="VIC" panose="00000500000000000000" pitchFamily="2" charset="0"/>
              </a:rPr>
              <a:t>📢 Register your event on </a:t>
            </a:r>
            <a:r>
              <a:rPr lang="en-AU" sz="2000" err="1">
                <a:latin typeface="VIC" panose="00000500000000000000" pitchFamily="2" charset="0"/>
              </a:rPr>
              <a:t>VMConnect</a:t>
            </a:r>
            <a:r>
              <a:rPr lang="en-AU" sz="2000">
                <a:latin typeface="VIC" panose="00000500000000000000" pitchFamily="2" charset="0"/>
              </a:rPr>
              <a:t>, Victoria’s online hub for multicultural events:</a:t>
            </a:r>
            <a:br>
              <a:rPr lang="en-AU" sz="2000">
                <a:latin typeface="VIC" panose="00000500000000000000" pitchFamily="2" charset="0"/>
              </a:rPr>
            </a:br>
            <a:r>
              <a:rPr lang="en-AU" sz="2000">
                <a:latin typeface="VIC" panose="00000500000000000000" pitchFamily="2" charset="0"/>
              </a:rPr>
              <a:t>🔗 </a:t>
            </a:r>
            <a:r>
              <a:rPr lang="en-AU" sz="2000">
                <a:latin typeface="VIC" panose="00000500000000000000" pitchFamily="2" charset="0"/>
                <a:hlinkClick r:id="rId3"/>
              </a:rPr>
              <a:t>https://www.multiculturalcommission.vic.gov.au/cultural-diversity-week-victorian-multicultural-commission</a:t>
            </a:r>
            <a:endParaRPr lang="en-AU" sz="2000">
              <a:latin typeface="VIC" panose="00000500000000000000" pitchFamily="2" charset="0"/>
            </a:endParaRPr>
          </a:p>
          <a:p>
            <a:endParaRPr lang="en-AU" sz="2000">
              <a:latin typeface="VIC" panose="00000500000000000000" pitchFamily="2" charset="0"/>
            </a:endParaRPr>
          </a:p>
          <a:p>
            <a:r>
              <a:rPr lang="en-AU" sz="2000">
                <a:latin typeface="VIC" panose="00000500000000000000" pitchFamily="2" charset="0"/>
              </a:rPr>
              <a:t>Let’s come together to celebrate, connect, and highlight the cultural diversity in our classrooms and school communities!</a:t>
            </a:r>
          </a:p>
          <a:p>
            <a:endParaRPr lang="en-AU" sz="2000">
              <a:latin typeface="VIC" panose="00000500000000000000" pitchFamily="2" charset="0"/>
            </a:endParaRPr>
          </a:p>
          <a:p>
            <a:r>
              <a:rPr lang="en-AU" sz="2000">
                <a:latin typeface="VIC" panose="00000500000000000000" pitchFamily="2" charset="0"/>
              </a:rPr>
              <a:t>#CulturalDiversityWeek #CDW2025 #EmbraceTheJourney #ShapeOurFuture</a:t>
            </a:r>
          </a:p>
          <a:p>
            <a:br>
              <a:rPr lang="en-AU" sz="2000" b="1">
                <a:effectLst/>
                <a:latin typeface="VIC"/>
                <a:ea typeface="Aptos" panose="020B0004020202020204" pitchFamily="34" charset="0"/>
                <a:cs typeface="Aptos" panose="020B0004020202020204" pitchFamily="34" charset="0"/>
              </a:rPr>
            </a:br>
            <a:endParaRPr lang="en-AU" sz="2000">
              <a:effectLst/>
              <a:latin typeface="VIC"/>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C2214801-F17C-A4C8-2B81-55122B43BD79}"/>
              </a:ext>
            </a:extLst>
          </p:cNvPr>
          <p:cNvSpPr txBox="1"/>
          <p:nvPr/>
        </p:nvSpPr>
        <p:spPr>
          <a:xfrm>
            <a:off x="591603" y="2134008"/>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Suggested post copy</a:t>
            </a:r>
            <a:r>
              <a:rPr lang="en-AU" sz="2000" b="1">
                <a:solidFill>
                  <a:srgbClr val="7030A0"/>
                </a:solidFill>
                <a:latin typeface="VIC"/>
                <a:ea typeface="Aptos" panose="020B0004020202020204" pitchFamily="34" charset="0"/>
                <a:cs typeface="Aptos" panose="020B0004020202020204" pitchFamily="34" charset="0"/>
              </a:rPr>
              <a:t>:</a:t>
            </a:r>
            <a:endParaRPr lang="en-AU" sz="2000" b="1">
              <a:solidFill>
                <a:srgbClr val="7030A0"/>
              </a:solidFill>
              <a:effectLst/>
              <a:latin typeface="Aptos"/>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D129AA68-356F-BB98-D235-17721CA68F86}"/>
              </a:ext>
            </a:extLst>
          </p:cNvPr>
          <p:cNvSpPr txBox="1"/>
          <p:nvPr/>
        </p:nvSpPr>
        <p:spPr>
          <a:xfrm>
            <a:off x="12477549" y="2143628"/>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Static </a:t>
            </a:r>
            <a:r>
              <a:rPr lang="en-AU" sz="2000" b="1">
                <a:solidFill>
                  <a:srgbClr val="7030A0"/>
                </a:solidFill>
                <a:latin typeface="VIC"/>
                <a:ea typeface="Aptos" panose="020B0004020202020204" pitchFamily="34" charset="0"/>
                <a:cs typeface="Aptos" panose="020B0004020202020204" pitchFamily="34" charset="0"/>
              </a:rPr>
              <a:t>social</a:t>
            </a:r>
            <a:r>
              <a:rPr lang="en-AU" sz="2000" b="1">
                <a:solidFill>
                  <a:srgbClr val="7030A0"/>
                </a:solidFill>
                <a:effectLst/>
                <a:latin typeface="VIC"/>
                <a:ea typeface="Aptos" panose="020B0004020202020204" pitchFamily="34" charset="0"/>
                <a:cs typeface="Aptos" panose="020B0004020202020204" pitchFamily="34" charset="0"/>
              </a:rPr>
              <a:t> til</a:t>
            </a:r>
            <a:r>
              <a:rPr lang="en-AU" sz="2000" b="1">
                <a:solidFill>
                  <a:srgbClr val="7030A0"/>
                </a:solidFill>
                <a:latin typeface="VIC"/>
                <a:ea typeface="Aptos" panose="020B0004020202020204" pitchFamily="34" charset="0"/>
                <a:cs typeface="Aptos" panose="020B0004020202020204" pitchFamily="34" charset="0"/>
              </a:rPr>
              <a:t>e</a:t>
            </a:r>
            <a:endParaRPr lang="en-AU" sz="2000" b="1">
              <a:solidFill>
                <a:srgbClr val="7030A0"/>
              </a:solidFill>
              <a:effectLst/>
              <a:latin typeface="VIC"/>
              <a:ea typeface="Aptos" panose="020B0004020202020204" pitchFamily="34" charset="0"/>
              <a:cs typeface="Aptos" panose="020B0004020202020204" pitchFamily="34" charset="0"/>
            </a:endParaRPr>
          </a:p>
        </p:txBody>
      </p:sp>
      <p:pic>
        <p:nvPicPr>
          <p:cNvPr id="12" name="Picture 11">
            <a:extLst>
              <a:ext uri="{FF2B5EF4-FFF2-40B4-BE49-F238E27FC236}">
                <a16:creationId xmlns:a16="http://schemas.microsoft.com/office/drawing/2014/main" id="{720082CE-5EB7-0ADE-3D7A-FF80D6595DE3}"/>
              </a:ext>
            </a:extLst>
          </p:cNvPr>
          <p:cNvPicPr>
            <a:picLocks noChangeAspect="1"/>
          </p:cNvPicPr>
          <p:nvPr/>
        </p:nvPicPr>
        <p:blipFill>
          <a:blip r:embed="rId4"/>
          <a:stretch>
            <a:fillRect/>
          </a:stretch>
        </p:blipFill>
        <p:spPr>
          <a:xfrm>
            <a:off x="12402312" y="2565427"/>
            <a:ext cx="3790203" cy="3795712"/>
          </a:xfrm>
          <a:prstGeom prst="rect">
            <a:avLst/>
          </a:prstGeom>
        </p:spPr>
      </p:pic>
      <p:sp>
        <p:nvSpPr>
          <p:cNvPr id="2" name="TextBox 1">
            <a:extLst>
              <a:ext uri="{FF2B5EF4-FFF2-40B4-BE49-F238E27FC236}">
                <a16:creationId xmlns:a16="http://schemas.microsoft.com/office/drawing/2014/main" id="{013F5026-A301-BA07-809B-32110F90BD2B}"/>
              </a:ext>
            </a:extLst>
          </p:cNvPr>
          <p:cNvSpPr txBox="1"/>
          <p:nvPr/>
        </p:nvSpPr>
        <p:spPr>
          <a:xfrm>
            <a:off x="11951368" y="6484781"/>
            <a:ext cx="3595255" cy="369332"/>
          </a:xfrm>
          <a:prstGeom prst="rect">
            <a:avLst/>
          </a:prstGeom>
          <a:noFill/>
        </p:spPr>
        <p:txBody>
          <a:bodyPr wrap="square" lIns="91440" tIns="45720" rIns="91440" bIns="45720" rtlCol="0" anchor="t">
            <a:spAutoFit/>
          </a:bodyPr>
          <a:lstStyle/>
          <a:p>
            <a:pPr algn="ctr"/>
            <a:r>
              <a:rPr lang="en-AU">
                <a:latin typeface="VIC"/>
              </a:rPr>
              <a:t>Click </a:t>
            </a:r>
            <a:r>
              <a:rPr lang="en-AU">
                <a:latin typeface="VIC"/>
                <a:hlinkClick r:id="rId5"/>
              </a:rPr>
              <a:t>here</a:t>
            </a:r>
            <a:r>
              <a:rPr lang="en-AU">
                <a:latin typeface="VIC"/>
              </a:rPr>
              <a:t> to download</a:t>
            </a:r>
          </a:p>
        </p:txBody>
      </p:sp>
    </p:spTree>
    <p:extLst>
      <p:ext uri="{BB962C8B-B14F-4D97-AF65-F5344CB8AC3E}">
        <p14:creationId xmlns:p14="http://schemas.microsoft.com/office/powerpoint/2010/main" val="361142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0A47F331-FBCC-872E-8738-7B7BA00F6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18285714" cy="10285714"/>
          </a:xfrm>
          <a:prstGeom prst="rect">
            <a:avLst/>
          </a:prstGeom>
        </p:spPr>
      </p:pic>
      <p:sp>
        <p:nvSpPr>
          <p:cNvPr id="3" name="TextBox 3"/>
          <p:cNvSpPr txBox="1"/>
          <p:nvPr/>
        </p:nvSpPr>
        <p:spPr>
          <a:xfrm>
            <a:off x="609600" y="303657"/>
            <a:ext cx="13905000" cy="1269578"/>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Suggested social media content: </a:t>
            </a:r>
            <a:endParaRPr lang="en-US" sz="5000" b="1">
              <a:latin typeface="VIC"/>
              <a:ea typeface="Arial Bold"/>
              <a:cs typeface="Arial Bold"/>
            </a:endParaRPr>
          </a:p>
          <a:p>
            <a:pPr>
              <a:lnSpc>
                <a:spcPts val="4752"/>
              </a:lnSpc>
            </a:pPr>
            <a:r>
              <a:rPr lang="en-US" sz="5000" b="1">
                <a:latin typeface="VIC"/>
                <a:ea typeface="Arial Bold"/>
                <a:cs typeface="Arial Bold"/>
                <a:sym typeface="Arial Bold"/>
              </a:rPr>
              <a:t>Digital Campaign</a:t>
            </a:r>
            <a:endParaRPr lang="en-US" sz="5000" b="1">
              <a:latin typeface="VIC"/>
              <a:ea typeface="Arial Bold"/>
              <a:cs typeface="Arial Bold"/>
            </a:endParaRPr>
          </a:p>
        </p:txBody>
      </p:sp>
      <p:sp>
        <p:nvSpPr>
          <p:cNvPr id="4" name="TextBox 4"/>
          <p:cNvSpPr txBox="1"/>
          <p:nvPr/>
        </p:nvSpPr>
        <p:spPr>
          <a:xfrm>
            <a:off x="609600" y="2766138"/>
            <a:ext cx="12743185" cy="3693319"/>
          </a:xfrm>
          <a:prstGeom prst="rect">
            <a:avLst/>
          </a:prstGeom>
        </p:spPr>
        <p:txBody>
          <a:bodyPr wrap="square" lIns="0" tIns="0" rIns="0" bIns="0" rtlCol="0" anchor="t">
            <a:spAutoFit/>
          </a:bodyPr>
          <a:lstStyle/>
          <a:p>
            <a:r>
              <a:rPr lang="en-AU" sz="2000" b="1" dirty="0">
                <a:latin typeface="VIC" panose="00000500000000000000" pitchFamily="2" charset="0"/>
              </a:rPr>
              <a:t>Join us in celebrating Cultural Diversity Week by sharing your unique cultural stories!</a:t>
            </a:r>
            <a:endParaRPr lang="en-AU" sz="2000" dirty="0">
              <a:latin typeface="VIC" panose="00000500000000000000" pitchFamily="2" charset="0"/>
            </a:endParaRPr>
          </a:p>
          <a:p>
            <a:r>
              <a:rPr lang="en-AU" sz="2000" dirty="0">
                <a:latin typeface="VIC" panose="00000500000000000000" pitchFamily="2" charset="0"/>
              </a:rPr>
              <a:t>The Victorian Multicultural Commission invites students to participate by showcasing their favourite traditions, languages or meaningful cultural experiences. Record a short video, capture a photo or write a narrative, then share it on social media using </a:t>
            </a:r>
            <a:r>
              <a:rPr lang="en-AU" sz="2000" b="1" dirty="0">
                <a:latin typeface="VIC" panose="00000500000000000000" pitchFamily="2" charset="0"/>
              </a:rPr>
              <a:t>#CDW2025</a:t>
            </a:r>
            <a:r>
              <a:rPr lang="en-AU" sz="2000" dirty="0">
                <a:latin typeface="VIC" panose="00000500000000000000" pitchFamily="2" charset="0"/>
              </a:rPr>
              <a:t>, </a:t>
            </a:r>
            <a:r>
              <a:rPr lang="en-AU" sz="2000" b="1" dirty="0">
                <a:latin typeface="VIC" panose="00000500000000000000" pitchFamily="2" charset="0"/>
              </a:rPr>
              <a:t>#EmbraceTheJourney</a:t>
            </a:r>
            <a:r>
              <a:rPr lang="en-AU" sz="2000" dirty="0">
                <a:latin typeface="VIC" panose="00000500000000000000" pitchFamily="2" charset="0"/>
              </a:rPr>
              <a:t>, and </a:t>
            </a:r>
            <a:r>
              <a:rPr lang="en-AU" sz="2000" b="1" dirty="0">
                <a:latin typeface="VIC" panose="00000500000000000000" pitchFamily="2" charset="0"/>
              </a:rPr>
              <a:t>#ShapeOurFuture</a:t>
            </a:r>
            <a:r>
              <a:rPr lang="en-AU" sz="2000" dirty="0">
                <a:latin typeface="VIC" panose="00000500000000000000" pitchFamily="2" charset="0"/>
              </a:rPr>
              <a:t>. </a:t>
            </a:r>
            <a:br>
              <a:rPr lang="en-AU" sz="2000" dirty="0">
                <a:latin typeface="VIC" panose="00000500000000000000" pitchFamily="2" charset="0"/>
              </a:rPr>
            </a:br>
            <a:endParaRPr lang="en-AU" sz="2000" dirty="0">
              <a:latin typeface="VIC" panose="00000500000000000000" pitchFamily="2" charset="0"/>
            </a:endParaRPr>
          </a:p>
          <a:p>
            <a:r>
              <a:rPr lang="en-AU" sz="2000" dirty="0">
                <a:latin typeface="VIC" panose="00000500000000000000" pitchFamily="2" charset="0"/>
              </a:rPr>
              <a:t>Don’t forget to tag @multiculturevic to be featured!</a:t>
            </a:r>
          </a:p>
          <a:p>
            <a:endParaRPr lang="en-AU" sz="2000" dirty="0">
              <a:latin typeface="VIC" panose="00000500000000000000" pitchFamily="2" charset="0"/>
            </a:endParaRPr>
          </a:p>
          <a:p>
            <a:r>
              <a:rPr lang="en-AU" sz="2000" dirty="0">
                <a:latin typeface="VIC" panose="00000500000000000000" pitchFamily="2" charset="0"/>
              </a:rPr>
              <a:t>Let’s honour the past, celebrate the present, and shape a multicultural future together.</a:t>
            </a:r>
          </a:p>
          <a:p>
            <a:endParaRPr lang="en-AU" sz="2000" dirty="0">
              <a:latin typeface="VIC" panose="00000500000000000000" pitchFamily="2" charset="0"/>
            </a:endParaRPr>
          </a:p>
          <a:p>
            <a:r>
              <a:rPr lang="en-AU" sz="2000" dirty="0">
                <a:latin typeface="VIC" panose="00000500000000000000" pitchFamily="2" charset="0"/>
              </a:rPr>
              <a:t>#CulturalDiversityWeek #CDW2025 #EmbraceTheJourney #ShapeOurFuture</a:t>
            </a:r>
          </a:p>
          <a:p>
            <a:endParaRPr lang="en-AU" sz="2000" dirty="0">
              <a:effectLst/>
              <a:latin typeface="VIC" panose="00000500000000000000" pitchFamily="2" charset="0"/>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C2214801-F17C-A4C8-2B81-55122B43BD79}"/>
              </a:ext>
            </a:extLst>
          </p:cNvPr>
          <p:cNvSpPr txBox="1"/>
          <p:nvPr/>
        </p:nvSpPr>
        <p:spPr>
          <a:xfrm>
            <a:off x="609600" y="2242856"/>
            <a:ext cx="8001000" cy="307777"/>
          </a:xfrm>
          <a:prstGeom prst="rect">
            <a:avLst/>
          </a:prstGeom>
        </p:spPr>
        <p:txBody>
          <a:bodyPr wrap="square" lIns="0" tIns="0" rIns="0" bIns="0" rtlCol="0" anchor="t">
            <a:spAutoFit/>
          </a:bodyPr>
          <a:lstStyle/>
          <a:p>
            <a:r>
              <a:rPr lang="en-AU" sz="2000" b="1">
                <a:solidFill>
                  <a:srgbClr val="7030A0"/>
                </a:solidFill>
                <a:effectLst/>
                <a:latin typeface="VIC" panose="00000500000000000000" pitchFamily="2" charset="0"/>
                <a:ea typeface="Aptos" panose="020B0004020202020204" pitchFamily="34" charset="0"/>
                <a:cs typeface="Aptos" panose="020B0004020202020204" pitchFamily="34" charset="0"/>
              </a:rPr>
              <a:t>Suggested post copy</a:t>
            </a:r>
            <a:endParaRPr lang="en-AU" sz="2000" b="1">
              <a:solidFill>
                <a:srgbClr val="7030A0"/>
              </a:solidFill>
              <a:effectLst/>
              <a:latin typeface="Aptos" panose="020B0004020202020204" pitchFamily="34" charset="0"/>
              <a:ea typeface="Aptos" panose="020B0004020202020204" pitchFamily="34" charset="0"/>
              <a:cs typeface="Aptos" panose="020B0004020202020204" pitchFamily="34" charset="0"/>
            </a:endParaRPr>
          </a:p>
        </p:txBody>
      </p:sp>
      <p:pic>
        <p:nvPicPr>
          <p:cNvPr id="15" name="Picture 14">
            <a:extLst>
              <a:ext uri="{FF2B5EF4-FFF2-40B4-BE49-F238E27FC236}">
                <a16:creationId xmlns:a16="http://schemas.microsoft.com/office/drawing/2014/main" id="{8FF48781-86B7-311A-A327-A355DED7F360}"/>
              </a:ext>
            </a:extLst>
          </p:cNvPr>
          <p:cNvPicPr>
            <a:picLocks noChangeAspect="1"/>
          </p:cNvPicPr>
          <p:nvPr/>
        </p:nvPicPr>
        <p:blipFill>
          <a:blip r:embed="rId3"/>
          <a:srcRect t="15161" b="4165"/>
          <a:stretch/>
        </p:blipFill>
        <p:spPr>
          <a:xfrm>
            <a:off x="14059626" y="2708569"/>
            <a:ext cx="3744218" cy="5335575"/>
          </a:xfrm>
          <a:prstGeom prst="rect">
            <a:avLst/>
          </a:prstGeom>
        </p:spPr>
      </p:pic>
      <p:sp>
        <p:nvSpPr>
          <p:cNvPr id="16" name="TextBox 15">
            <a:extLst>
              <a:ext uri="{FF2B5EF4-FFF2-40B4-BE49-F238E27FC236}">
                <a16:creationId xmlns:a16="http://schemas.microsoft.com/office/drawing/2014/main" id="{393236AE-A42E-1865-8FDA-1086C3966FF7}"/>
              </a:ext>
            </a:extLst>
          </p:cNvPr>
          <p:cNvSpPr txBox="1"/>
          <p:nvPr/>
        </p:nvSpPr>
        <p:spPr>
          <a:xfrm>
            <a:off x="14059626" y="2242856"/>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Digital content example:</a:t>
            </a:r>
          </a:p>
        </p:txBody>
      </p:sp>
      <p:sp>
        <p:nvSpPr>
          <p:cNvPr id="2" name="TextBox 1">
            <a:extLst>
              <a:ext uri="{FF2B5EF4-FFF2-40B4-BE49-F238E27FC236}">
                <a16:creationId xmlns:a16="http://schemas.microsoft.com/office/drawing/2014/main" id="{5D163468-2D36-842D-9CE4-DF807CEB41A9}"/>
              </a:ext>
            </a:extLst>
          </p:cNvPr>
          <p:cNvSpPr txBox="1"/>
          <p:nvPr/>
        </p:nvSpPr>
        <p:spPr>
          <a:xfrm>
            <a:off x="13352785" y="8202080"/>
            <a:ext cx="3595255" cy="369332"/>
          </a:xfrm>
          <a:prstGeom prst="rect">
            <a:avLst/>
          </a:prstGeom>
          <a:noFill/>
        </p:spPr>
        <p:txBody>
          <a:bodyPr wrap="square" rtlCol="0">
            <a:spAutoFit/>
          </a:bodyPr>
          <a:lstStyle/>
          <a:p>
            <a:pPr algn="ctr"/>
            <a:r>
              <a:rPr lang="en-AU">
                <a:latin typeface="VIC" panose="00000500000000000000" pitchFamily="2" charset="0"/>
              </a:rPr>
              <a:t>Click </a:t>
            </a:r>
            <a:r>
              <a:rPr lang="en-AU">
                <a:latin typeface="VIC" panose="00000500000000000000" pitchFamily="2" charset="0"/>
                <a:hlinkClick r:id="rId4"/>
              </a:rPr>
              <a:t>here</a:t>
            </a:r>
            <a:r>
              <a:rPr lang="en-AU">
                <a:latin typeface="VIC" panose="00000500000000000000" pitchFamily="2" charset="0"/>
              </a:rPr>
              <a:t> to watch</a:t>
            </a:r>
          </a:p>
        </p:txBody>
      </p:sp>
    </p:spTree>
    <p:extLst>
      <p:ext uri="{BB962C8B-B14F-4D97-AF65-F5344CB8AC3E}">
        <p14:creationId xmlns:p14="http://schemas.microsoft.com/office/powerpoint/2010/main" val="48584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339A6-093A-968F-775C-EDB3D4877D54}"/>
            </a:ext>
          </a:extLst>
        </p:cNvPr>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0F2AB5D5-C828-668C-8939-6BEB05EAA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18285714" cy="10285714"/>
          </a:xfrm>
          <a:prstGeom prst="rect">
            <a:avLst/>
          </a:prstGeom>
        </p:spPr>
      </p:pic>
      <p:sp>
        <p:nvSpPr>
          <p:cNvPr id="3" name="TextBox 3">
            <a:extLst>
              <a:ext uri="{FF2B5EF4-FFF2-40B4-BE49-F238E27FC236}">
                <a16:creationId xmlns:a16="http://schemas.microsoft.com/office/drawing/2014/main" id="{9B8BA19C-2315-4E1D-EECC-F83EF7026CDB}"/>
              </a:ext>
            </a:extLst>
          </p:cNvPr>
          <p:cNvSpPr txBox="1"/>
          <p:nvPr/>
        </p:nvSpPr>
        <p:spPr>
          <a:xfrm>
            <a:off x="609600" y="374236"/>
            <a:ext cx="13905000" cy="1269578"/>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Suggested social media content: </a:t>
            </a:r>
            <a:endParaRPr lang="en-US" sz="5000" b="1">
              <a:latin typeface="VIC"/>
              <a:ea typeface="Arial Bold"/>
              <a:cs typeface="Arial Bold"/>
            </a:endParaRPr>
          </a:p>
          <a:p>
            <a:pPr>
              <a:lnSpc>
                <a:spcPts val="4752"/>
              </a:lnSpc>
            </a:pPr>
            <a:r>
              <a:rPr lang="en-US" sz="5000" b="1">
                <a:latin typeface="VIC"/>
                <a:ea typeface="Arial Bold"/>
                <a:cs typeface="Arial Bold"/>
                <a:sym typeface="Arial Bold"/>
              </a:rPr>
              <a:t>Victorian Multicultural Festival </a:t>
            </a:r>
            <a:endParaRPr lang="en-US" sz="5000" b="1">
              <a:latin typeface="VIC"/>
              <a:ea typeface="Arial Bold"/>
              <a:cs typeface="Arial Bold"/>
            </a:endParaRPr>
          </a:p>
        </p:txBody>
      </p:sp>
      <p:sp>
        <p:nvSpPr>
          <p:cNvPr id="4" name="TextBox 4">
            <a:extLst>
              <a:ext uri="{FF2B5EF4-FFF2-40B4-BE49-F238E27FC236}">
                <a16:creationId xmlns:a16="http://schemas.microsoft.com/office/drawing/2014/main" id="{A073789C-9159-D89D-20B7-811186EEA04E}"/>
              </a:ext>
            </a:extLst>
          </p:cNvPr>
          <p:cNvSpPr txBox="1"/>
          <p:nvPr/>
        </p:nvSpPr>
        <p:spPr>
          <a:xfrm>
            <a:off x="609600" y="2629041"/>
            <a:ext cx="8689768" cy="7386638"/>
          </a:xfrm>
          <a:prstGeom prst="rect">
            <a:avLst/>
          </a:prstGeom>
        </p:spPr>
        <p:txBody>
          <a:bodyPr wrap="square" lIns="0" tIns="0" rIns="0" bIns="0" rtlCol="0" anchor="t">
            <a:spAutoFit/>
          </a:bodyPr>
          <a:lstStyle/>
          <a:p>
            <a:r>
              <a:rPr lang="en-AU" sz="2000" b="1" dirty="0">
                <a:latin typeface="VIC" panose="00000500000000000000" pitchFamily="2" charset="0"/>
              </a:rPr>
              <a:t>Join us to celebrate Cultural Diversity Week at the flagship Cultural Diversity Festival 2025!</a:t>
            </a:r>
            <a:endParaRPr lang="en-AU" sz="2000" dirty="0">
              <a:latin typeface="VIC" panose="00000500000000000000" pitchFamily="2" charset="0"/>
            </a:endParaRPr>
          </a:p>
          <a:p>
            <a:r>
              <a:rPr lang="en-AU" sz="2000" dirty="0">
                <a:latin typeface="VIC" panose="00000500000000000000" pitchFamily="2" charset="0"/>
              </a:rPr>
              <a:t>Taking place from </a:t>
            </a:r>
            <a:r>
              <a:rPr lang="en-AU" sz="2000" b="1" dirty="0">
                <a:latin typeface="VIC" panose="00000500000000000000" pitchFamily="2" charset="0"/>
              </a:rPr>
              <a:t>21–23 March 2025</a:t>
            </a:r>
            <a:r>
              <a:rPr lang="en-AU" sz="2000" dirty="0">
                <a:latin typeface="VIC" panose="00000500000000000000" pitchFamily="2" charset="0"/>
              </a:rPr>
              <a:t> at the iconic </a:t>
            </a:r>
            <a:r>
              <a:rPr lang="en-AU" sz="2000" b="1" dirty="0">
                <a:latin typeface="VIC" panose="00000500000000000000" pitchFamily="2" charset="0"/>
              </a:rPr>
              <a:t>Grazeland in Spotswood</a:t>
            </a:r>
            <a:r>
              <a:rPr lang="en-AU" sz="2000" dirty="0">
                <a:latin typeface="VIC" panose="00000500000000000000" pitchFamily="2" charset="0"/>
              </a:rPr>
              <a:t>, this vibrant festival is the ultimate celebration of Victoria’s multicultural communities, packed with food, entertainment and culture.</a:t>
            </a:r>
          </a:p>
          <a:p>
            <a:r>
              <a:rPr lang="en-AU" sz="2000" dirty="0">
                <a:latin typeface="VIC" panose="00000500000000000000" pitchFamily="2" charset="0"/>
              </a:rPr>
              <a:t>🌍 </a:t>
            </a:r>
            <a:r>
              <a:rPr lang="en-AU" sz="2000" b="1" dirty="0">
                <a:latin typeface="VIC" panose="00000500000000000000" pitchFamily="2" charset="0"/>
              </a:rPr>
              <a:t>Explore Global Flavours</a:t>
            </a:r>
            <a:br>
              <a:rPr lang="en-AU" sz="2000" dirty="0">
                <a:latin typeface="VIC" panose="00000500000000000000" pitchFamily="2" charset="0"/>
              </a:rPr>
            </a:br>
            <a:r>
              <a:rPr lang="en-AU" sz="2000" dirty="0">
                <a:latin typeface="VIC" panose="00000500000000000000" pitchFamily="2" charset="0"/>
              </a:rPr>
              <a:t>Indulge in an outdoor dining experience featuring cuisine from around the globe – perfect for food lovers!</a:t>
            </a:r>
          </a:p>
          <a:p>
            <a:r>
              <a:rPr lang="en-AU" sz="2000" dirty="0">
                <a:latin typeface="VIC" panose="00000500000000000000" pitchFamily="2" charset="0"/>
              </a:rPr>
              <a:t>🎶 </a:t>
            </a:r>
            <a:r>
              <a:rPr lang="en-AU" sz="2000" b="1" dirty="0">
                <a:latin typeface="VIC" panose="00000500000000000000" pitchFamily="2" charset="0"/>
              </a:rPr>
              <a:t>Non-Stop Entertainment</a:t>
            </a:r>
            <a:br>
              <a:rPr lang="en-AU" sz="2000" dirty="0">
                <a:latin typeface="VIC" panose="00000500000000000000" pitchFamily="2" charset="0"/>
              </a:rPr>
            </a:br>
            <a:r>
              <a:rPr lang="en-AU" sz="2000" dirty="0">
                <a:latin typeface="VIC" panose="00000500000000000000" pitchFamily="2" charset="0"/>
              </a:rPr>
              <a:t>Enjoy live music, cultural performances and activities for all ages, making it the ideal outing for families and friends.</a:t>
            </a:r>
          </a:p>
          <a:p>
            <a:r>
              <a:rPr lang="en-AU" sz="2000" dirty="0">
                <a:latin typeface="VIC" panose="00000500000000000000" pitchFamily="2" charset="0"/>
              </a:rPr>
              <a:t>🎨 </a:t>
            </a:r>
            <a:r>
              <a:rPr lang="en-AU" sz="2000" b="1" dirty="0">
                <a:latin typeface="VIC" panose="00000500000000000000" pitchFamily="2" charset="0"/>
              </a:rPr>
              <a:t>Dress for the Occasion</a:t>
            </a:r>
            <a:br>
              <a:rPr lang="en-AU" sz="2000" dirty="0">
                <a:latin typeface="VIC" panose="00000500000000000000" pitchFamily="2" charset="0"/>
              </a:rPr>
            </a:br>
            <a:r>
              <a:rPr lang="en-AU" sz="2000" dirty="0">
                <a:latin typeface="VIC" panose="00000500000000000000" pitchFamily="2" charset="0"/>
              </a:rPr>
              <a:t>Wear your favourite cultural attire or colours and celebrate diversity in style!</a:t>
            </a:r>
          </a:p>
          <a:p>
            <a:r>
              <a:rPr lang="en-AU" sz="2000" dirty="0">
                <a:latin typeface="VIC" panose="00000500000000000000" pitchFamily="2" charset="0"/>
              </a:rPr>
              <a:t>🎟️ </a:t>
            </a:r>
            <a:r>
              <a:rPr lang="en-AU" sz="2000" b="1" dirty="0">
                <a:latin typeface="VIC" panose="00000500000000000000" pitchFamily="2" charset="0"/>
              </a:rPr>
              <a:t>Event Highlights</a:t>
            </a:r>
            <a:endParaRPr lang="en-AU" sz="2000" dirty="0">
              <a:latin typeface="VIC" panose="00000500000000000000" pitchFamily="2" charset="0"/>
            </a:endParaRPr>
          </a:p>
          <a:p>
            <a:pPr>
              <a:buFont typeface="Arial" panose="020B0604020202020204" pitchFamily="34" charset="0"/>
              <a:buChar char="•"/>
            </a:pPr>
            <a:r>
              <a:rPr lang="en-AU" sz="2000" dirty="0">
                <a:latin typeface="VIC" panose="00000500000000000000" pitchFamily="2" charset="0"/>
              </a:rPr>
              <a:t> $4 entry fee (children under 12 enter free)</a:t>
            </a:r>
          </a:p>
          <a:p>
            <a:pPr>
              <a:buFont typeface="Arial" panose="020B0604020202020204" pitchFamily="34" charset="0"/>
              <a:buChar char="•"/>
            </a:pPr>
            <a:r>
              <a:rPr lang="en-AU" sz="2000" dirty="0">
                <a:latin typeface="VIC" panose="00000500000000000000" pitchFamily="2" charset="0"/>
              </a:rPr>
              <a:t> Gates open Friday evening and from noon on Saturday and Sunday</a:t>
            </a:r>
          </a:p>
          <a:p>
            <a:r>
              <a:rPr lang="en-AU" sz="2000" dirty="0">
                <a:latin typeface="VIC" panose="00000500000000000000" pitchFamily="2" charset="0"/>
              </a:rPr>
              <a:t>Bring your family and friends – we can’t wait to see you there!</a:t>
            </a:r>
          </a:p>
          <a:p>
            <a:r>
              <a:rPr lang="en-AU" sz="2000" dirty="0">
                <a:latin typeface="VIC" panose="00000500000000000000" pitchFamily="2" charset="0"/>
              </a:rPr>
              <a:t>Visit the </a:t>
            </a:r>
            <a:r>
              <a:rPr lang="en-AU" sz="2000" b="1" dirty="0">
                <a:latin typeface="VIC" panose="00000500000000000000" pitchFamily="2" charset="0"/>
              </a:rPr>
              <a:t>Cultural Diversity Week website</a:t>
            </a:r>
            <a:r>
              <a:rPr lang="en-AU" sz="2000" dirty="0">
                <a:latin typeface="VIC" panose="00000500000000000000" pitchFamily="2" charset="0"/>
              </a:rPr>
              <a:t> for full event details: </a:t>
            </a:r>
            <a:r>
              <a:rPr lang="en-AU" sz="2000" dirty="0">
                <a:latin typeface="VIC" panose="00000500000000000000" pitchFamily="2" charset="0"/>
                <a:hlinkClick r:id="rId3"/>
              </a:rPr>
              <a:t>https://www.multiculturalcommission.vic.gov.au/cultural-diversity-week-victorian-multicultural-commission</a:t>
            </a:r>
            <a:endParaRPr lang="en-AU" sz="2000" dirty="0">
              <a:latin typeface="VIC" panose="00000500000000000000" pitchFamily="2" charset="0"/>
            </a:endParaRPr>
          </a:p>
          <a:p>
            <a:r>
              <a:rPr lang="en-AU" sz="2000" dirty="0">
                <a:latin typeface="VIC" panose="00000500000000000000" pitchFamily="2" charset="0"/>
              </a:rPr>
              <a:t>#CulturalDiversityFestival #CulturalDiversityWeek #CDW2025 #EmbraceTheJourney #ShapeOurFuture #Grazeland</a:t>
            </a:r>
            <a:endParaRPr lang="en-AU" sz="2000" dirty="0">
              <a:effectLst/>
              <a:latin typeface="Aptos" panose="020B0004020202020204" pitchFamily="34" charset="0"/>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C64051A0-D7C1-7CA4-B41E-F06CEB2E4388}"/>
              </a:ext>
            </a:extLst>
          </p:cNvPr>
          <p:cNvSpPr txBox="1"/>
          <p:nvPr/>
        </p:nvSpPr>
        <p:spPr>
          <a:xfrm>
            <a:off x="609600" y="2230822"/>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Suggested post copy</a:t>
            </a:r>
          </a:p>
        </p:txBody>
      </p:sp>
      <p:sp>
        <p:nvSpPr>
          <p:cNvPr id="16" name="TextBox 15">
            <a:extLst>
              <a:ext uri="{FF2B5EF4-FFF2-40B4-BE49-F238E27FC236}">
                <a16:creationId xmlns:a16="http://schemas.microsoft.com/office/drawing/2014/main" id="{4AB9E665-5C7B-7DA9-1DB3-2A61B685B521}"/>
              </a:ext>
            </a:extLst>
          </p:cNvPr>
          <p:cNvSpPr txBox="1"/>
          <p:nvPr/>
        </p:nvSpPr>
        <p:spPr>
          <a:xfrm>
            <a:off x="10053845" y="2278137"/>
            <a:ext cx="4052888" cy="307776"/>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Static </a:t>
            </a:r>
            <a:r>
              <a:rPr lang="en-AU" sz="2000" b="1">
                <a:solidFill>
                  <a:srgbClr val="7030A0"/>
                </a:solidFill>
                <a:latin typeface="VIC"/>
                <a:ea typeface="Aptos" panose="020B0004020202020204" pitchFamily="34" charset="0"/>
                <a:cs typeface="Aptos" panose="020B0004020202020204" pitchFamily="34" charset="0"/>
              </a:rPr>
              <a:t>social</a:t>
            </a:r>
            <a:r>
              <a:rPr lang="en-AU" sz="2000" b="1">
                <a:solidFill>
                  <a:srgbClr val="7030A0"/>
                </a:solidFill>
                <a:effectLst/>
                <a:latin typeface="VIC"/>
                <a:ea typeface="Aptos" panose="020B0004020202020204" pitchFamily="34" charset="0"/>
                <a:cs typeface="Aptos" panose="020B0004020202020204" pitchFamily="34" charset="0"/>
              </a:rPr>
              <a:t> til</a:t>
            </a:r>
            <a:r>
              <a:rPr lang="en-AU" sz="2000" b="1">
                <a:solidFill>
                  <a:srgbClr val="7030A0"/>
                </a:solidFill>
                <a:latin typeface="VIC"/>
                <a:ea typeface="Aptos" panose="020B0004020202020204" pitchFamily="34" charset="0"/>
                <a:cs typeface="Aptos" panose="020B0004020202020204" pitchFamily="34" charset="0"/>
              </a:rPr>
              <a:t>e</a:t>
            </a:r>
            <a:endParaRPr lang="en-AU" sz="2000" b="1">
              <a:solidFill>
                <a:srgbClr val="7030A0"/>
              </a:solidFill>
              <a:effectLst/>
              <a:latin typeface="VIC"/>
              <a:ea typeface="Aptos" panose="020B0004020202020204" pitchFamily="34" charset="0"/>
              <a:cs typeface="Aptos" panose="020B0004020202020204" pitchFamily="34" charset="0"/>
            </a:endParaRPr>
          </a:p>
        </p:txBody>
      </p:sp>
      <p:sp>
        <p:nvSpPr>
          <p:cNvPr id="17" name="TextBox 16">
            <a:extLst>
              <a:ext uri="{FF2B5EF4-FFF2-40B4-BE49-F238E27FC236}">
                <a16:creationId xmlns:a16="http://schemas.microsoft.com/office/drawing/2014/main" id="{4274F32B-C74D-FE17-6AAA-C7B0E6DD46A3}"/>
              </a:ext>
            </a:extLst>
          </p:cNvPr>
          <p:cNvSpPr txBox="1"/>
          <p:nvPr/>
        </p:nvSpPr>
        <p:spPr>
          <a:xfrm>
            <a:off x="14363054" y="2278136"/>
            <a:ext cx="3713747"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Animated </a:t>
            </a:r>
            <a:r>
              <a:rPr lang="en-AU" sz="2000" b="1">
                <a:solidFill>
                  <a:srgbClr val="7030A0"/>
                </a:solidFill>
                <a:latin typeface="VIC"/>
                <a:ea typeface="Aptos" panose="020B0004020202020204" pitchFamily="34" charset="0"/>
                <a:cs typeface="Aptos" panose="020B0004020202020204" pitchFamily="34" charset="0"/>
              </a:rPr>
              <a:t>social</a:t>
            </a:r>
            <a:r>
              <a:rPr lang="en-AU" sz="2000" b="1">
                <a:solidFill>
                  <a:srgbClr val="7030A0"/>
                </a:solidFill>
                <a:effectLst/>
                <a:latin typeface="VIC"/>
                <a:ea typeface="Aptos" panose="020B0004020202020204" pitchFamily="34" charset="0"/>
                <a:cs typeface="Aptos" panose="020B0004020202020204" pitchFamily="34" charset="0"/>
              </a:rPr>
              <a:t> story </a:t>
            </a:r>
          </a:p>
        </p:txBody>
      </p:sp>
      <p:sp>
        <p:nvSpPr>
          <p:cNvPr id="18" name="TextBox 17">
            <a:extLst>
              <a:ext uri="{FF2B5EF4-FFF2-40B4-BE49-F238E27FC236}">
                <a16:creationId xmlns:a16="http://schemas.microsoft.com/office/drawing/2014/main" id="{2A2853D9-2CD2-9037-E803-02FE9D869093}"/>
              </a:ext>
            </a:extLst>
          </p:cNvPr>
          <p:cNvSpPr txBox="1"/>
          <p:nvPr/>
        </p:nvSpPr>
        <p:spPr>
          <a:xfrm>
            <a:off x="13787599" y="9095871"/>
            <a:ext cx="3595255" cy="369332"/>
          </a:xfrm>
          <a:prstGeom prst="rect">
            <a:avLst/>
          </a:prstGeom>
          <a:noFill/>
        </p:spPr>
        <p:txBody>
          <a:bodyPr wrap="square" lIns="91440" tIns="45720" rIns="91440" bIns="45720" rtlCol="0" anchor="t">
            <a:spAutoFit/>
          </a:bodyPr>
          <a:lstStyle/>
          <a:p>
            <a:pPr algn="ctr"/>
            <a:r>
              <a:rPr lang="en-AU">
                <a:latin typeface="VIC"/>
              </a:rPr>
              <a:t>Click </a:t>
            </a:r>
            <a:r>
              <a:rPr lang="en-AU">
                <a:latin typeface="VIC"/>
                <a:hlinkClick r:id="rId4"/>
              </a:rPr>
              <a:t>here</a:t>
            </a:r>
            <a:r>
              <a:rPr lang="en-AU">
                <a:latin typeface="VIC"/>
              </a:rPr>
              <a:t> to download</a:t>
            </a:r>
          </a:p>
        </p:txBody>
      </p:sp>
      <p:pic>
        <p:nvPicPr>
          <p:cNvPr id="19" name="Picture 18">
            <a:extLst>
              <a:ext uri="{FF2B5EF4-FFF2-40B4-BE49-F238E27FC236}">
                <a16:creationId xmlns:a16="http://schemas.microsoft.com/office/drawing/2014/main" id="{09ACF5E2-AA70-BA65-D19F-E0D0DF16B053}"/>
              </a:ext>
            </a:extLst>
          </p:cNvPr>
          <p:cNvPicPr>
            <a:picLocks noChangeAspect="1"/>
          </p:cNvPicPr>
          <p:nvPr/>
        </p:nvPicPr>
        <p:blipFill>
          <a:blip r:embed="rId5"/>
          <a:stretch>
            <a:fillRect/>
          </a:stretch>
        </p:blipFill>
        <p:spPr>
          <a:xfrm>
            <a:off x="14363053" y="2629041"/>
            <a:ext cx="3385031" cy="6146504"/>
          </a:xfrm>
          <a:prstGeom prst="rect">
            <a:avLst/>
          </a:prstGeom>
        </p:spPr>
      </p:pic>
      <p:sp>
        <p:nvSpPr>
          <p:cNvPr id="20" name="TextBox 19">
            <a:extLst>
              <a:ext uri="{FF2B5EF4-FFF2-40B4-BE49-F238E27FC236}">
                <a16:creationId xmlns:a16="http://schemas.microsoft.com/office/drawing/2014/main" id="{C90EE1B2-4B09-7D7C-4DA3-CA1F0A2D6D06}"/>
              </a:ext>
            </a:extLst>
          </p:cNvPr>
          <p:cNvSpPr txBox="1"/>
          <p:nvPr/>
        </p:nvSpPr>
        <p:spPr>
          <a:xfrm>
            <a:off x="9509424" y="6452412"/>
            <a:ext cx="3595255" cy="369332"/>
          </a:xfrm>
          <a:prstGeom prst="rect">
            <a:avLst/>
          </a:prstGeom>
          <a:noFill/>
        </p:spPr>
        <p:txBody>
          <a:bodyPr wrap="square" lIns="91440" tIns="45720" rIns="91440" bIns="45720" rtlCol="0" anchor="t">
            <a:spAutoFit/>
          </a:bodyPr>
          <a:lstStyle/>
          <a:p>
            <a:pPr algn="ctr"/>
            <a:r>
              <a:rPr lang="en-AU">
                <a:latin typeface="VIC"/>
              </a:rPr>
              <a:t>Click </a:t>
            </a:r>
            <a:r>
              <a:rPr lang="en-AU">
                <a:latin typeface="VIC"/>
                <a:hlinkClick r:id="rId6"/>
              </a:rPr>
              <a:t>here</a:t>
            </a:r>
            <a:r>
              <a:rPr lang="en-AU">
                <a:latin typeface="VIC"/>
              </a:rPr>
              <a:t> to download</a:t>
            </a:r>
          </a:p>
        </p:txBody>
      </p:sp>
      <p:pic>
        <p:nvPicPr>
          <p:cNvPr id="21" name="Picture 20">
            <a:extLst>
              <a:ext uri="{FF2B5EF4-FFF2-40B4-BE49-F238E27FC236}">
                <a16:creationId xmlns:a16="http://schemas.microsoft.com/office/drawing/2014/main" id="{BFB69A64-3065-D0D4-C5D5-1819217CDE7A}"/>
              </a:ext>
            </a:extLst>
          </p:cNvPr>
          <p:cNvPicPr>
            <a:picLocks noChangeAspect="1"/>
          </p:cNvPicPr>
          <p:nvPr/>
        </p:nvPicPr>
        <p:blipFill>
          <a:blip r:embed="rId7"/>
          <a:stretch>
            <a:fillRect/>
          </a:stretch>
        </p:blipFill>
        <p:spPr>
          <a:xfrm>
            <a:off x="10053845" y="2629041"/>
            <a:ext cx="3659886" cy="3649804"/>
          </a:xfrm>
          <a:prstGeom prst="rect">
            <a:avLst/>
          </a:prstGeom>
        </p:spPr>
      </p:pic>
    </p:spTree>
    <p:extLst>
      <p:ext uri="{BB962C8B-B14F-4D97-AF65-F5344CB8AC3E}">
        <p14:creationId xmlns:p14="http://schemas.microsoft.com/office/powerpoint/2010/main" val="331370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white rectangle&#10;&#10;Description automatically generated">
            <a:extLst>
              <a:ext uri="{FF2B5EF4-FFF2-40B4-BE49-F238E27FC236}">
                <a16:creationId xmlns:a16="http://schemas.microsoft.com/office/drawing/2014/main" id="{B569D1A2-3811-AA2F-491B-6905FEC1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TextBox 3"/>
          <p:cNvSpPr txBox="1"/>
          <p:nvPr/>
        </p:nvSpPr>
        <p:spPr>
          <a:xfrm>
            <a:off x="533400" y="786503"/>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Newsletter header (EDM)</a:t>
            </a:r>
          </a:p>
        </p:txBody>
      </p:sp>
      <p:sp>
        <p:nvSpPr>
          <p:cNvPr id="5" name="TextBox 4">
            <a:extLst>
              <a:ext uri="{FF2B5EF4-FFF2-40B4-BE49-F238E27FC236}">
                <a16:creationId xmlns:a16="http://schemas.microsoft.com/office/drawing/2014/main" id="{41F160B0-AA90-00AB-FCD8-D07FE50270F9}"/>
              </a:ext>
            </a:extLst>
          </p:cNvPr>
          <p:cNvSpPr txBox="1"/>
          <p:nvPr/>
        </p:nvSpPr>
        <p:spPr>
          <a:xfrm>
            <a:off x="644769" y="1937085"/>
            <a:ext cx="8001000" cy="307777"/>
          </a:xfrm>
          <a:prstGeom prst="rect">
            <a:avLst/>
          </a:prstGeom>
        </p:spPr>
        <p:txBody>
          <a:bodyPr wrap="square" lIns="0" tIns="0" rIns="0" bIns="0" rtlCol="0" anchor="t">
            <a:spAutoFit/>
          </a:bodyPr>
          <a:lstStyle/>
          <a:p>
            <a:r>
              <a:rPr lang="en-AU" sz="2000" b="1">
                <a:solidFill>
                  <a:srgbClr val="7030A0"/>
                </a:solidFill>
                <a:effectLst/>
                <a:latin typeface="VIC" panose="00000500000000000000" pitchFamily="2" charset="0"/>
                <a:ea typeface="Aptos" panose="020B0004020202020204" pitchFamily="34" charset="0"/>
                <a:cs typeface="Aptos" panose="020B0004020202020204" pitchFamily="34" charset="0"/>
              </a:rPr>
              <a:t>Suggested EDM Content</a:t>
            </a:r>
            <a:endParaRPr lang="en-AU" sz="2000" b="1">
              <a:solidFill>
                <a:srgbClr val="7030A0"/>
              </a:solidFill>
              <a:effectLst/>
              <a:latin typeface="Aptos" panose="020B0004020202020204" pitchFamily="34" charset="0"/>
              <a:ea typeface="Aptos" panose="020B0004020202020204" pitchFamily="34" charset="0"/>
              <a:cs typeface="Aptos" panose="020B0004020202020204" pitchFamily="34" charset="0"/>
            </a:endParaRPr>
          </a:p>
        </p:txBody>
      </p:sp>
      <p:sp>
        <p:nvSpPr>
          <p:cNvPr id="12" name="TextBox 11">
            <a:extLst>
              <a:ext uri="{FF2B5EF4-FFF2-40B4-BE49-F238E27FC236}">
                <a16:creationId xmlns:a16="http://schemas.microsoft.com/office/drawing/2014/main" id="{871102CE-89E7-26C3-24B2-742BF76E9ED1}"/>
              </a:ext>
            </a:extLst>
          </p:cNvPr>
          <p:cNvSpPr txBox="1"/>
          <p:nvPr/>
        </p:nvSpPr>
        <p:spPr>
          <a:xfrm>
            <a:off x="11633559" y="2628900"/>
            <a:ext cx="8001000" cy="307777"/>
          </a:xfrm>
          <a:prstGeom prst="rect">
            <a:avLst/>
          </a:prstGeom>
        </p:spPr>
        <p:txBody>
          <a:bodyPr wrap="square" lIns="0" tIns="0" rIns="0" bIns="0" rtlCol="0" anchor="t">
            <a:spAutoFit/>
          </a:bodyPr>
          <a:lstStyle/>
          <a:p>
            <a:r>
              <a:rPr lang="en-AU" sz="2000" b="1">
                <a:solidFill>
                  <a:srgbClr val="7030A0"/>
                </a:solidFill>
                <a:latin typeface="VIC"/>
                <a:ea typeface="Aptos" panose="020B0004020202020204" pitchFamily="34" charset="0"/>
                <a:cs typeface="Aptos" panose="020B0004020202020204" pitchFamily="34" charset="0"/>
              </a:rPr>
              <a:t>Newsletter</a:t>
            </a:r>
            <a:r>
              <a:rPr lang="en-AU" sz="2000" b="1">
                <a:solidFill>
                  <a:srgbClr val="7030A0"/>
                </a:solidFill>
                <a:effectLst/>
                <a:latin typeface="VIC"/>
                <a:ea typeface="Aptos" panose="020B0004020202020204" pitchFamily="34" charset="0"/>
                <a:cs typeface="Aptos" panose="020B0004020202020204" pitchFamily="34" charset="0"/>
              </a:rPr>
              <a:t> </a:t>
            </a:r>
            <a:r>
              <a:rPr lang="en-AU" sz="2000" b="1">
                <a:solidFill>
                  <a:srgbClr val="7030A0"/>
                </a:solidFill>
                <a:latin typeface="VIC"/>
                <a:ea typeface="Aptos" panose="020B0004020202020204" pitchFamily="34" charset="0"/>
                <a:cs typeface="Aptos" panose="020B0004020202020204" pitchFamily="34" charset="0"/>
              </a:rPr>
              <a:t>header</a:t>
            </a:r>
            <a:endParaRPr lang="en-AU" sz="2000" b="1">
              <a:solidFill>
                <a:srgbClr val="7030A0"/>
              </a:solidFill>
              <a:effectLst/>
              <a:latin typeface="VIC"/>
              <a:ea typeface="Aptos" panose="020B0004020202020204" pitchFamily="34" charset="0"/>
              <a:cs typeface="Aptos" panose="020B0004020202020204" pitchFamily="34" charset="0"/>
            </a:endParaRPr>
          </a:p>
        </p:txBody>
      </p:sp>
      <p:sp>
        <p:nvSpPr>
          <p:cNvPr id="6" name="TextBox 4">
            <a:extLst>
              <a:ext uri="{FF2B5EF4-FFF2-40B4-BE49-F238E27FC236}">
                <a16:creationId xmlns:a16="http://schemas.microsoft.com/office/drawing/2014/main" id="{66F17C91-64AB-95D3-8BF1-3FE499774703}"/>
              </a:ext>
            </a:extLst>
          </p:cNvPr>
          <p:cNvSpPr txBox="1"/>
          <p:nvPr/>
        </p:nvSpPr>
        <p:spPr>
          <a:xfrm>
            <a:off x="644769" y="2332296"/>
            <a:ext cx="10563177" cy="6894195"/>
          </a:xfrm>
          <a:prstGeom prst="rect">
            <a:avLst/>
          </a:prstGeom>
        </p:spPr>
        <p:txBody>
          <a:bodyPr wrap="square" lIns="0" tIns="0" rIns="0" bIns="0" rtlCol="0" anchor="t">
            <a:spAutoFit/>
          </a:bodyPr>
          <a:lstStyle/>
          <a:p>
            <a:r>
              <a:rPr lang="en-AU" sz="1600" b="1" dirty="0">
                <a:latin typeface="VIC" panose="00000500000000000000" pitchFamily="2" charset="0"/>
              </a:rPr>
              <a:t>Get ready for Cultural Diversity Week 2025 — Victoria’s biggest celebration of multiculturalism!</a:t>
            </a:r>
            <a:br>
              <a:rPr lang="en-AU" sz="1600" b="1" dirty="0">
                <a:latin typeface="VIC" panose="00000500000000000000" pitchFamily="2" charset="0"/>
              </a:rPr>
            </a:br>
            <a:br>
              <a:rPr lang="en-AU" sz="1600" dirty="0">
                <a:latin typeface="VIC" panose="00000500000000000000" pitchFamily="2" charset="0"/>
              </a:rPr>
            </a:br>
            <a:r>
              <a:rPr lang="en-AU" sz="1600" dirty="0">
                <a:latin typeface="VIC" panose="00000500000000000000" pitchFamily="2" charset="0"/>
              </a:rPr>
              <a:t>From </a:t>
            </a:r>
            <a:r>
              <a:rPr lang="en-AU" sz="1600" b="1" dirty="0">
                <a:latin typeface="VIC" panose="00000500000000000000" pitchFamily="2" charset="0"/>
              </a:rPr>
              <a:t>17–23 March</a:t>
            </a:r>
            <a:r>
              <a:rPr lang="en-AU" sz="1600" dirty="0">
                <a:latin typeface="VIC" panose="00000500000000000000" pitchFamily="2" charset="0"/>
              </a:rPr>
              <a:t>, immerse yourself in a week of vibrant events, inspiring storytelling, and cultural pride as we come together to honour the stories, traditions, and contributions that make Victoria extraordinary.</a:t>
            </a:r>
          </a:p>
          <a:p>
            <a:br>
              <a:rPr lang="en-AU" sz="1600" dirty="0">
                <a:latin typeface="VIC" panose="00000500000000000000" pitchFamily="2" charset="0"/>
              </a:rPr>
            </a:br>
            <a:r>
              <a:rPr lang="en-AU" sz="1600" dirty="0">
                <a:latin typeface="VIC" panose="00000500000000000000" pitchFamily="2" charset="0"/>
              </a:rPr>
              <a:t>Whether you're hosting an event, joining the flagship Cultural Diversity Festival, or sharing your cultural story online, there’s a way for everyone to get involved.</a:t>
            </a:r>
          </a:p>
          <a:p>
            <a:endParaRPr lang="en-AU" sz="1600" dirty="0">
              <a:latin typeface="VIC" panose="00000500000000000000" pitchFamily="2" charset="0"/>
            </a:endParaRPr>
          </a:p>
          <a:p>
            <a:r>
              <a:rPr lang="en-AU" sz="1600" dirty="0">
                <a:latin typeface="VIC" panose="00000500000000000000" pitchFamily="2" charset="0"/>
              </a:rPr>
              <a:t>🌟 </a:t>
            </a:r>
            <a:r>
              <a:rPr lang="en-AU" sz="1600" b="1" dirty="0">
                <a:latin typeface="VIC" panose="00000500000000000000" pitchFamily="2" charset="0"/>
              </a:rPr>
              <a:t>Host or Register an Event</a:t>
            </a:r>
            <a:br>
              <a:rPr lang="en-AU" sz="1600" dirty="0">
                <a:latin typeface="VIC" panose="00000500000000000000" pitchFamily="2" charset="0"/>
              </a:rPr>
            </a:br>
            <a:r>
              <a:rPr lang="en-AU" sz="1600" dirty="0">
                <a:latin typeface="VIC" panose="00000500000000000000" pitchFamily="2" charset="0"/>
              </a:rPr>
              <a:t>Make your community a part of the celebration! Register your event on </a:t>
            </a:r>
            <a:r>
              <a:rPr lang="en-AU" sz="1600" b="1" dirty="0" err="1">
                <a:latin typeface="VIC" panose="00000500000000000000" pitchFamily="2" charset="0"/>
              </a:rPr>
              <a:t>VMConnect</a:t>
            </a:r>
            <a:r>
              <a:rPr lang="en-AU" sz="1600" dirty="0">
                <a:latin typeface="VIC" panose="00000500000000000000" pitchFamily="2" charset="0"/>
              </a:rPr>
              <a:t>, the online hub for multicultural events in Victoria: </a:t>
            </a:r>
            <a:r>
              <a:rPr lang="en-AU" sz="1600" dirty="0">
                <a:latin typeface="VIC" panose="00000500000000000000" pitchFamily="2" charset="0"/>
                <a:hlinkClick r:id="rId3"/>
              </a:rPr>
              <a:t>Visit the Cultural Diversity Week website for details</a:t>
            </a:r>
            <a:r>
              <a:rPr lang="en-AU" sz="1600" dirty="0">
                <a:latin typeface="VIC" panose="00000500000000000000" pitchFamily="2" charset="0"/>
              </a:rPr>
              <a:t>.</a:t>
            </a:r>
          </a:p>
          <a:p>
            <a:endParaRPr lang="en-AU" sz="1600" dirty="0">
              <a:latin typeface="VIC" panose="00000500000000000000" pitchFamily="2" charset="0"/>
            </a:endParaRPr>
          </a:p>
          <a:p>
            <a:r>
              <a:rPr lang="en-AU" sz="1600" dirty="0">
                <a:latin typeface="VIC" panose="00000500000000000000" pitchFamily="2" charset="0"/>
              </a:rPr>
              <a:t>🌟 </a:t>
            </a:r>
            <a:r>
              <a:rPr lang="en-AU" sz="1600" b="1" dirty="0">
                <a:latin typeface="VIC" panose="00000500000000000000" pitchFamily="2" charset="0"/>
              </a:rPr>
              <a:t>Be Part of Our Digital Campaign</a:t>
            </a:r>
            <a:br>
              <a:rPr lang="en-AU" sz="1600" dirty="0">
                <a:latin typeface="VIC" panose="00000500000000000000" pitchFamily="2" charset="0"/>
              </a:rPr>
            </a:br>
            <a:r>
              <a:rPr lang="en-AU" sz="1600" dirty="0">
                <a:latin typeface="VIC" panose="00000500000000000000" pitchFamily="2" charset="0"/>
              </a:rPr>
              <a:t>Celebrate this year’s theme, </a:t>
            </a:r>
            <a:r>
              <a:rPr lang="en-AU" sz="1600" b="1" dirty="0">
                <a:latin typeface="VIC" panose="00000500000000000000" pitchFamily="2" charset="0"/>
              </a:rPr>
              <a:t>"Embrace the Journey, Shape Our Future,"</a:t>
            </a:r>
            <a:r>
              <a:rPr lang="en-AU" sz="1600" dirty="0">
                <a:latin typeface="VIC" panose="00000500000000000000" pitchFamily="2" charset="0"/>
              </a:rPr>
              <a:t> by sharing your unique cultural story. Record a short video, photo, or narrative, and post it on social media using </a:t>
            </a:r>
            <a:r>
              <a:rPr lang="en-AU" sz="1600" b="1" dirty="0">
                <a:latin typeface="VIC" panose="00000500000000000000" pitchFamily="2" charset="0"/>
              </a:rPr>
              <a:t>#CDW2025</a:t>
            </a:r>
            <a:r>
              <a:rPr lang="en-AU" sz="1600" dirty="0">
                <a:latin typeface="VIC" panose="00000500000000000000" pitchFamily="2" charset="0"/>
              </a:rPr>
              <a:t>, </a:t>
            </a:r>
            <a:r>
              <a:rPr lang="en-AU" sz="1600" b="1" dirty="0">
                <a:latin typeface="VIC" panose="00000500000000000000" pitchFamily="2" charset="0"/>
              </a:rPr>
              <a:t>#EmbraceTheJourney</a:t>
            </a:r>
            <a:r>
              <a:rPr lang="en-AU" sz="1600" dirty="0">
                <a:latin typeface="VIC" panose="00000500000000000000" pitchFamily="2" charset="0"/>
              </a:rPr>
              <a:t>, and </a:t>
            </a:r>
            <a:r>
              <a:rPr lang="en-AU" sz="1600" b="1" dirty="0">
                <a:latin typeface="VIC" panose="00000500000000000000" pitchFamily="2" charset="0"/>
              </a:rPr>
              <a:t>#ShapeOurFuture</a:t>
            </a:r>
            <a:r>
              <a:rPr lang="en-AU" sz="1600" dirty="0">
                <a:latin typeface="VIC" panose="00000500000000000000" pitchFamily="2" charset="0"/>
              </a:rPr>
              <a:t>. Don’t forget to tag @multiculturevic to be featured.</a:t>
            </a:r>
          </a:p>
          <a:p>
            <a:endParaRPr lang="en-AU" sz="1600" dirty="0">
              <a:latin typeface="VIC" panose="00000500000000000000" pitchFamily="2" charset="0"/>
            </a:endParaRPr>
          </a:p>
          <a:p>
            <a:r>
              <a:rPr lang="en-AU" sz="1600" dirty="0">
                <a:latin typeface="VIC" panose="00000500000000000000" pitchFamily="2" charset="0"/>
              </a:rPr>
              <a:t>🌟 </a:t>
            </a:r>
            <a:r>
              <a:rPr lang="en-AU" sz="1600" b="1" dirty="0">
                <a:latin typeface="VIC" panose="00000500000000000000" pitchFamily="2" charset="0"/>
              </a:rPr>
              <a:t>Join the Flagship Event: Cultural Diversity Festival 2025</a:t>
            </a:r>
            <a:br>
              <a:rPr lang="en-AU" sz="1600" dirty="0">
                <a:latin typeface="VIC" panose="00000500000000000000" pitchFamily="2" charset="0"/>
              </a:rPr>
            </a:br>
            <a:r>
              <a:rPr lang="en-AU" sz="1600" dirty="0">
                <a:latin typeface="VIC" panose="00000500000000000000" pitchFamily="2" charset="0"/>
              </a:rPr>
              <a:t>Taking place from </a:t>
            </a:r>
            <a:r>
              <a:rPr lang="en-AU" sz="1600" b="1" dirty="0">
                <a:latin typeface="VIC" panose="00000500000000000000" pitchFamily="2" charset="0"/>
              </a:rPr>
              <a:t>21–23 March</a:t>
            </a:r>
            <a:r>
              <a:rPr lang="en-AU" sz="1600" dirty="0">
                <a:latin typeface="VIC" panose="00000500000000000000" pitchFamily="2" charset="0"/>
              </a:rPr>
              <a:t> at the iconic </a:t>
            </a:r>
            <a:r>
              <a:rPr lang="en-AU" sz="1600" b="1" dirty="0">
                <a:latin typeface="VIC" panose="00000500000000000000" pitchFamily="2" charset="0"/>
              </a:rPr>
              <a:t>Grazeland in Spotswood</a:t>
            </a:r>
            <a:r>
              <a:rPr lang="en-AU" sz="1600" dirty="0">
                <a:latin typeface="VIC" panose="00000500000000000000" pitchFamily="2" charset="0"/>
              </a:rPr>
              <a:t>, this festival is packed with global flavours, vibrant entertainment, and cultural pride:</a:t>
            </a:r>
          </a:p>
          <a:p>
            <a:pPr>
              <a:buFont typeface="Arial" panose="020B0604020202020204" pitchFamily="34" charset="0"/>
              <a:buChar char="•"/>
            </a:pPr>
            <a:r>
              <a:rPr lang="en-AU" sz="1600" dirty="0">
                <a:latin typeface="VIC" panose="00000500000000000000" pitchFamily="2" charset="0"/>
              </a:rPr>
              <a:t>Indulge in cuisine from around the globe.</a:t>
            </a:r>
          </a:p>
          <a:p>
            <a:pPr>
              <a:buFont typeface="Arial" panose="020B0604020202020204" pitchFamily="34" charset="0"/>
              <a:buChar char="•"/>
            </a:pPr>
            <a:r>
              <a:rPr lang="en-AU" sz="1600" dirty="0">
                <a:latin typeface="VIC" panose="00000500000000000000" pitchFamily="2" charset="0"/>
              </a:rPr>
              <a:t>Enjoy live music, cultural performances, and family-friendly activities.</a:t>
            </a:r>
          </a:p>
          <a:p>
            <a:pPr>
              <a:buFont typeface="Arial" panose="020B0604020202020204" pitchFamily="34" charset="0"/>
              <a:buChar char="•"/>
            </a:pPr>
            <a:r>
              <a:rPr lang="en-AU" sz="1600" dirty="0">
                <a:latin typeface="VIC" panose="00000500000000000000" pitchFamily="2" charset="0"/>
              </a:rPr>
              <a:t>Wear your favourite cultural attire or colours and celebrate diversity in style!</a:t>
            </a:r>
            <a:br>
              <a:rPr lang="en-AU" sz="1600" dirty="0">
                <a:latin typeface="VIC" panose="00000500000000000000" pitchFamily="2" charset="0"/>
              </a:rPr>
            </a:br>
            <a:r>
              <a:rPr lang="en-AU" sz="1600" dirty="0">
                <a:latin typeface="VIC" panose="00000500000000000000" pitchFamily="2" charset="0"/>
              </a:rPr>
              <a:t>🎟️ Entry: $4 (children under 12 free)</a:t>
            </a:r>
          </a:p>
          <a:p>
            <a:endParaRPr lang="en-AU" sz="1600" dirty="0">
              <a:latin typeface="VIC" panose="00000500000000000000" pitchFamily="2" charset="0"/>
            </a:endParaRPr>
          </a:p>
          <a:p>
            <a:r>
              <a:rPr lang="en-AU" sz="1600" dirty="0">
                <a:latin typeface="VIC" panose="00000500000000000000" pitchFamily="2" charset="0"/>
              </a:rPr>
              <a:t>Let’s honour the past, celebrate the present, and shape a multicultural future together.</a:t>
            </a:r>
          </a:p>
          <a:p>
            <a:r>
              <a:rPr lang="en-AU" sz="1600" dirty="0">
                <a:latin typeface="VIC" panose="00000500000000000000" pitchFamily="2" charset="0"/>
              </a:rPr>
              <a:t>#CulturalDiversityWeek #CDW2025 #EmbraceTheJourney #ShapeOurFuture</a:t>
            </a:r>
          </a:p>
          <a:p>
            <a:endParaRPr lang="en-AU" sz="1600" dirty="0">
              <a:effectLst/>
              <a:latin typeface="Aptos" panose="020B0004020202020204" pitchFamily="34" charset="0"/>
              <a:ea typeface="Aptos" panose="020B0004020202020204" pitchFamily="34" charset="0"/>
              <a:cs typeface="Aptos" panose="020B0004020202020204" pitchFamily="34" charset="0"/>
            </a:endParaRPr>
          </a:p>
        </p:txBody>
      </p:sp>
      <p:pic>
        <p:nvPicPr>
          <p:cNvPr id="8" name="Picture 7">
            <a:extLst>
              <a:ext uri="{FF2B5EF4-FFF2-40B4-BE49-F238E27FC236}">
                <a16:creationId xmlns:a16="http://schemas.microsoft.com/office/drawing/2014/main" id="{A20AE6AA-7615-8328-F329-739F1865824E}"/>
              </a:ext>
            </a:extLst>
          </p:cNvPr>
          <p:cNvPicPr>
            <a:picLocks noChangeAspect="1"/>
          </p:cNvPicPr>
          <p:nvPr/>
        </p:nvPicPr>
        <p:blipFill>
          <a:blip r:embed="rId4"/>
          <a:stretch>
            <a:fillRect/>
          </a:stretch>
        </p:blipFill>
        <p:spPr>
          <a:xfrm>
            <a:off x="11633559" y="3148602"/>
            <a:ext cx="6463941" cy="2153139"/>
          </a:xfrm>
          <a:prstGeom prst="rect">
            <a:avLst/>
          </a:prstGeom>
        </p:spPr>
      </p:pic>
      <p:pic>
        <p:nvPicPr>
          <p:cNvPr id="2" name="Picture 1" descr="A crowd of people in a tent&#10;&#10;AI-generated content may be incorrect.">
            <a:extLst>
              <a:ext uri="{FF2B5EF4-FFF2-40B4-BE49-F238E27FC236}">
                <a16:creationId xmlns:a16="http://schemas.microsoft.com/office/drawing/2014/main" id="{C011B456-71DD-C8F5-42D2-E78412780721}"/>
              </a:ext>
            </a:extLst>
          </p:cNvPr>
          <p:cNvPicPr>
            <a:picLocks noChangeAspect="1"/>
          </p:cNvPicPr>
          <p:nvPr/>
        </p:nvPicPr>
        <p:blipFill>
          <a:blip r:embed="rId5"/>
          <a:stretch>
            <a:fillRect/>
          </a:stretch>
        </p:blipFill>
        <p:spPr>
          <a:xfrm>
            <a:off x="11622795" y="5538271"/>
            <a:ext cx="6472411" cy="4264447"/>
          </a:xfrm>
          <a:prstGeom prst="rect">
            <a:avLst/>
          </a:prstGeom>
        </p:spPr>
      </p:pic>
      <p:pic>
        <p:nvPicPr>
          <p:cNvPr id="9" name="Picture 8">
            <a:extLst>
              <a:ext uri="{FF2B5EF4-FFF2-40B4-BE49-F238E27FC236}">
                <a16:creationId xmlns:a16="http://schemas.microsoft.com/office/drawing/2014/main" id="{5D566D32-836E-9D18-A485-996C187C7668}"/>
              </a:ext>
            </a:extLst>
          </p:cNvPr>
          <p:cNvPicPr>
            <a:picLocks noChangeAspect="1"/>
          </p:cNvPicPr>
          <p:nvPr/>
        </p:nvPicPr>
        <p:blipFill>
          <a:blip r:embed="rId6"/>
          <a:stretch>
            <a:fillRect/>
          </a:stretch>
        </p:blipFill>
        <p:spPr>
          <a:xfrm>
            <a:off x="12686000" y="5399725"/>
            <a:ext cx="4554843" cy="1314393"/>
          </a:xfrm>
          <a:prstGeom prst="rect">
            <a:avLst/>
          </a:prstGeom>
        </p:spPr>
      </p:pic>
    </p:spTree>
    <p:extLst>
      <p:ext uri="{BB962C8B-B14F-4D97-AF65-F5344CB8AC3E}">
        <p14:creationId xmlns:p14="http://schemas.microsoft.com/office/powerpoint/2010/main" val="126201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BBA6A-F479-83F2-D773-E2BEECBA4AC4}"/>
            </a:ext>
          </a:extLst>
        </p:cNvPr>
        <p:cNvGrpSpPr/>
        <p:nvPr/>
      </p:nvGrpSpPr>
      <p:grpSpPr>
        <a:xfrm>
          <a:off x="0" y="0"/>
          <a:ext cx="0" cy="0"/>
          <a:chOff x="0" y="0"/>
          <a:chExt cx="0" cy="0"/>
        </a:xfrm>
      </p:grpSpPr>
      <p:pic>
        <p:nvPicPr>
          <p:cNvPr id="4" name="Picture 3" descr="A yellow and white rectangle&#10;&#10;Description automatically generated">
            <a:extLst>
              <a:ext uri="{FF2B5EF4-FFF2-40B4-BE49-F238E27FC236}">
                <a16:creationId xmlns:a16="http://schemas.microsoft.com/office/drawing/2014/main" id="{F526BBE7-7E9C-78B8-842C-D4399A094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 y="1286"/>
            <a:ext cx="18285714" cy="10285714"/>
          </a:xfrm>
          <a:prstGeom prst="rect">
            <a:avLst/>
          </a:prstGeom>
        </p:spPr>
      </p:pic>
      <p:sp>
        <p:nvSpPr>
          <p:cNvPr id="3" name="TextBox 3">
            <a:extLst>
              <a:ext uri="{FF2B5EF4-FFF2-40B4-BE49-F238E27FC236}">
                <a16:creationId xmlns:a16="http://schemas.microsoft.com/office/drawing/2014/main" id="{74B23EBA-9170-1322-A8B8-2D927A5EB67C}"/>
              </a:ext>
            </a:extLst>
          </p:cNvPr>
          <p:cNvSpPr txBox="1"/>
          <p:nvPr/>
        </p:nvSpPr>
        <p:spPr>
          <a:xfrm>
            <a:off x="533400" y="786503"/>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Internal Creative*</a:t>
            </a:r>
          </a:p>
        </p:txBody>
      </p:sp>
      <p:sp>
        <p:nvSpPr>
          <p:cNvPr id="12" name="TextBox 11">
            <a:extLst>
              <a:ext uri="{FF2B5EF4-FFF2-40B4-BE49-F238E27FC236}">
                <a16:creationId xmlns:a16="http://schemas.microsoft.com/office/drawing/2014/main" id="{14DF23B1-EE91-4F12-8B2E-4602F8C89330}"/>
              </a:ext>
            </a:extLst>
          </p:cNvPr>
          <p:cNvSpPr txBox="1"/>
          <p:nvPr/>
        </p:nvSpPr>
        <p:spPr>
          <a:xfrm>
            <a:off x="704564" y="3355606"/>
            <a:ext cx="8001000" cy="307777"/>
          </a:xfrm>
          <a:prstGeom prst="rect">
            <a:avLst/>
          </a:prstGeom>
        </p:spPr>
        <p:txBody>
          <a:bodyPr wrap="square" lIns="0" tIns="0" rIns="0" bIns="0" rtlCol="0" anchor="t">
            <a:spAutoFit/>
          </a:bodyPr>
          <a:lstStyle/>
          <a:p>
            <a:r>
              <a:rPr lang="en-AU" sz="2000" b="1">
                <a:solidFill>
                  <a:srgbClr val="7030A0"/>
                </a:solidFill>
                <a:latin typeface="VIC"/>
                <a:ea typeface="Aptos" panose="020B0004020202020204" pitchFamily="34" charset="0"/>
                <a:cs typeface="Aptos" panose="020B0004020202020204" pitchFamily="34" charset="0"/>
              </a:rPr>
              <a:t>Teams Creative</a:t>
            </a:r>
            <a:endParaRPr lang="en-AU" sz="2000" b="1">
              <a:solidFill>
                <a:srgbClr val="7030A0"/>
              </a:solidFill>
              <a:effectLst/>
              <a:latin typeface="VIC"/>
              <a:ea typeface="Aptos" panose="020B0004020202020204" pitchFamily="34" charset="0"/>
              <a:cs typeface="Aptos" panose="020B0004020202020204" pitchFamily="34" charset="0"/>
            </a:endParaRPr>
          </a:p>
        </p:txBody>
      </p:sp>
      <p:sp>
        <p:nvSpPr>
          <p:cNvPr id="7" name="TextBox 6">
            <a:extLst>
              <a:ext uri="{FF2B5EF4-FFF2-40B4-BE49-F238E27FC236}">
                <a16:creationId xmlns:a16="http://schemas.microsoft.com/office/drawing/2014/main" id="{4E114D5C-71B4-1CA3-5339-EE7BD8BAA870}"/>
              </a:ext>
            </a:extLst>
          </p:cNvPr>
          <p:cNvSpPr txBox="1"/>
          <p:nvPr/>
        </p:nvSpPr>
        <p:spPr>
          <a:xfrm>
            <a:off x="533400" y="2408144"/>
            <a:ext cx="14879193" cy="646331"/>
          </a:xfrm>
          <a:prstGeom prst="rect">
            <a:avLst/>
          </a:prstGeom>
          <a:noFill/>
        </p:spPr>
        <p:txBody>
          <a:bodyPr wrap="square" lIns="91440" tIns="45720" rIns="91440" bIns="45720" anchor="t">
            <a:spAutoFit/>
          </a:bodyPr>
          <a:lstStyle/>
          <a:p>
            <a:r>
              <a:rPr lang="en-AU">
                <a:latin typeface="VIC"/>
                <a:ea typeface="Aptos" panose="020B0004020202020204" pitchFamily="34" charset="0"/>
                <a:cs typeface="Aptos" panose="020B0004020202020204" pitchFamily="34" charset="0"/>
              </a:rPr>
              <a:t>*The VMC have developed a Microsoft Teams background and email signature to help you promote Cultural Diversity Week</a:t>
            </a:r>
            <a:r>
              <a:rPr lang="en-AU">
                <a:solidFill>
                  <a:schemeClr val="bg1"/>
                </a:solidFill>
                <a:latin typeface="VIC"/>
                <a:ea typeface="Aptos" panose="020B0004020202020204" pitchFamily="34" charset="0"/>
                <a:cs typeface="Aptos" panose="020B0004020202020204" pitchFamily="34" charset="0"/>
              </a:rPr>
              <a:t> </a:t>
            </a:r>
            <a:br>
              <a:rPr lang="en-AU" b="1" i="1">
                <a:latin typeface="VIC"/>
                <a:ea typeface="Aptos" panose="020B0004020202020204" pitchFamily="34" charset="0"/>
                <a:cs typeface="Aptos" panose="020B0004020202020204" pitchFamily="34" charset="0"/>
              </a:rPr>
            </a:br>
            <a:endParaRPr lang="en-AU" i="1">
              <a:effectLst/>
              <a:latin typeface="Aptos" panose="020B0004020202020204" pitchFamily="34" charset="0"/>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BC922A14-490D-136C-DCCE-88843EA8BD29}"/>
              </a:ext>
            </a:extLst>
          </p:cNvPr>
          <p:cNvSpPr txBox="1"/>
          <p:nvPr/>
        </p:nvSpPr>
        <p:spPr>
          <a:xfrm>
            <a:off x="9334686" y="3349516"/>
            <a:ext cx="8001000" cy="307777"/>
          </a:xfrm>
          <a:prstGeom prst="rect">
            <a:avLst/>
          </a:prstGeom>
        </p:spPr>
        <p:txBody>
          <a:bodyPr wrap="square" lIns="0" tIns="0" rIns="0" bIns="0" rtlCol="0" anchor="t">
            <a:spAutoFit/>
          </a:bodyPr>
          <a:lstStyle/>
          <a:p>
            <a:r>
              <a:rPr lang="en-AU" sz="2000" b="1">
                <a:solidFill>
                  <a:srgbClr val="7030A0"/>
                </a:solidFill>
                <a:latin typeface="VIC"/>
                <a:ea typeface="Aptos" panose="020B0004020202020204" pitchFamily="34" charset="0"/>
                <a:cs typeface="Aptos" panose="020B0004020202020204" pitchFamily="34" charset="0"/>
              </a:rPr>
              <a:t>Email Signature</a:t>
            </a:r>
            <a:endParaRPr lang="en-AU" sz="2000" b="1">
              <a:solidFill>
                <a:srgbClr val="7030A0"/>
              </a:solidFill>
              <a:effectLst/>
              <a:latin typeface="VIC"/>
              <a:ea typeface="Aptos" panose="020B0004020202020204" pitchFamily="34" charset="0"/>
              <a:cs typeface="Aptos" panose="020B0004020202020204" pitchFamily="34" charset="0"/>
            </a:endParaRPr>
          </a:p>
        </p:txBody>
      </p:sp>
      <p:pic>
        <p:nvPicPr>
          <p:cNvPr id="5" name="Picture 4">
            <a:extLst>
              <a:ext uri="{FF2B5EF4-FFF2-40B4-BE49-F238E27FC236}">
                <a16:creationId xmlns:a16="http://schemas.microsoft.com/office/drawing/2014/main" id="{9ED48E61-F5BF-58C4-AC98-C92156F8D8FE}"/>
              </a:ext>
            </a:extLst>
          </p:cNvPr>
          <p:cNvPicPr>
            <a:picLocks noChangeAspect="1"/>
          </p:cNvPicPr>
          <p:nvPr/>
        </p:nvPicPr>
        <p:blipFill>
          <a:blip r:embed="rId3"/>
          <a:stretch>
            <a:fillRect/>
          </a:stretch>
        </p:blipFill>
        <p:spPr>
          <a:xfrm>
            <a:off x="704564" y="4022091"/>
            <a:ext cx="7201905" cy="4039164"/>
          </a:xfrm>
          <a:prstGeom prst="rect">
            <a:avLst/>
          </a:prstGeom>
        </p:spPr>
      </p:pic>
      <p:pic>
        <p:nvPicPr>
          <p:cNvPr id="8" name="Picture 7">
            <a:extLst>
              <a:ext uri="{FF2B5EF4-FFF2-40B4-BE49-F238E27FC236}">
                <a16:creationId xmlns:a16="http://schemas.microsoft.com/office/drawing/2014/main" id="{A9734254-496D-E955-28A7-29F8532FC928}"/>
              </a:ext>
            </a:extLst>
          </p:cNvPr>
          <p:cNvPicPr>
            <a:picLocks noChangeAspect="1"/>
          </p:cNvPicPr>
          <p:nvPr/>
        </p:nvPicPr>
        <p:blipFill>
          <a:blip r:embed="rId4"/>
          <a:stretch>
            <a:fillRect/>
          </a:stretch>
        </p:blipFill>
        <p:spPr>
          <a:xfrm>
            <a:off x="9334686" y="4022091"/>
            <a:ext cx="8248750" cy="2723790"/>
          </a:xfrm>
          <a:prstGeom prst="rect">
            <a:avLst/>
          </a:prstGeom>
        </p:spPr>
      </p:pic>
      <p:sp>
        <p:nvSpPr>
          <p:cNvPr id="2" name="TextBox 1">
            <a:extLst>
              <a:ext uri="{FF2B5EF4-FFF2-40B4-BE49-F238E27FC236}">
                <a16:creationId xmlns:a16="http://schemas.microsoft.com/office/drawing/2014/main" id="{4822CCCB-ED12-7463-7756-D877574454A9}"/>
              </a:ext>
            </a:extLst>
          </p:cNvPr>
          <p:cNvSpPr txBox="1"/>
          <p:nvPr/>
        </p:nvSpPr>
        <p:spPr>
          <a:xfrm>
            <a:off x="704564" y="9317224"/>
            <a:ext cx="9227126" cy="473206"/>
          </a:xfrm>
          <a:prstGeom prst="rect">
            <a:avLst/>
          </a:prstGeom>
          <a:noFill/>
        </p:spPr>
        <p:txBody>
          <a:bodyPr wrap="square">
            <a:spAutoFit/>
          </a:bodyPr>
          <a:lstStyle/>
          <a:p>
            <a:pPr>
              <a:lnSpc>
                <a:spcPct val="150000"/>
              </a:lnSpc>
            </a:pPr>
            <a:r>
              <a:rPr lang="en-AU" sz="1800">
                <a:solidFill>
                  <a:srgbClr val="1A1A1A"/>
                </a:solidFill>
                <a:latin typeface="VIC"/>
                <a:cs typeface="Arial"/>
              </a:rPr>
              <a:t>Creative assets available </a:t>
            </a:r>
            <a:r>
              <a:rPr lang="en-AU" sz="1800">
                <a:solidFill>
                  <a:srgbClr val="1A1A1A"/>
                </a:solidFill>
                <a:latin typeface="VIC"/>
                <a:cs typeface="Arial"/>
                <a:hlinkClick r:id="rId5"/>
              </a:rPr>
              <a:t>here</a:t>
            </a:r>
            <a:endParaRPr lang="en-AU" sz="1800">
              <a:solidFill>
                <a:srgbClr val="1A1A1A"/>
              </a:solidFill>
              <a:latin typeface="VIC"/>
              <a:cs typeface="Arial"/>
            </a:endParaRPr>
          </a:p>
        </p:txBody>
      </p:sp>
    </p:spTree>
    <p:extLst>
      <p:ext uri="{BB962C8B-B14F-4D97-AF65-F5344CB8AC3E}">
        <p14:creationId xmlns:p14="http://schemas.microsoft.com/office/powerpoint/2010/main" val="379226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F6E69-4943-06E2-785C-9DA3EF116158}"/>
            </a:ext>
          </a:extLst>
        </p:cNvPr>
        <p:cNvGrpSpPr/>
        <p:nvPr/>
      </p:nvGrpSpPr>
      <p:grpSpPr>
        <a:xfrm>
          <a:off x="0" y="0"/>
          <a:ext cx="0" cy="0"/>
          <a:chOff x="0" y="0"/>
          <a:chExt cx="0" cy="0"/>
        </a:xfrm>
      </p:grpSpPr>
      <p:pic>
        <p:nvPicPr>
          <p:cNvPr id="5" name="Picture 4" descr="A yellow and white rectangle&#10;&#10;Description automatically generated">
            <a:extLst>
              <a:ext uri="{FF2B5EF4-FFF2-40B4-BE49-F238E27FC236}">
                <a16:creationId xmlns:a16="http://schemas.microsoft.com/office/drawing/2014/main" id="{F510C70E-7DCB-2E40-38B6-60429B55B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 y="1286"/>
            <a:ext cx="18285714" cy="10285714"/>
          </a:xfrm>
          <a:prstGeom prst="rect">
            <a:avLst/>
          </a:prstGeom>
        </p:spPr>
      </p:pic>
      <p:sp>
        <p:nvSpPr>
          <p:cNvPr id="3" name="TextBox 3">
            <a:extLst>
              <a:ext uri="{FF2B5EF4-FFF2-40B4-BE49-F238E27FC236}">
                <a16:creationId xmlns:a16="http://schemas.microsoft.com/office/drawing/2014/main" id="{4C1623DF-BB73-73DD-CAAB-84058C1C72E9}"/>
              </a:ext>
            </a:extLst>
          </p:cNvPr>
          <p:cNvSpPr txBox="1"/>
          <p:nvPr/>
        </p:nvSpPr>
        <p:spPr>
          <a:xfrm>
            <a:off x="533400" y="786503"/>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Social media banners</a:t>
            </a:r>
          </a:p>
        </p:txBody>
      </p:sp>
      <p:sp>
        <p:nvSpPr>
          <p:cNvPr id="12" name="TextBox 11">
            <a:extLst>
              <a:ext uri="{FF2B5EF4-FFF2-40B4-BE49-F238E27FC236}">
                <a16:creationId xmlns:a16="http://schemas.microsoft.com/office/drawing/2014/main" id="{77D55CB4-964B-93B9-0840-54EA9A25ACF6}"/>
              </a:ext>
            </a:extLst>
          </p:cNvPr>
          <p:cNvSpPr txBox="1"/>
          <p:nvPr/>
        </p:nvSpPr>
        <p:spPr>
          <a:xfrm>
            <a:off x="533398" y="2712252"/>
            <a:ext cx="8001000" cy="307777"/>
          </a:xfrm>
          <a:prstGeom prst="rect">
            <a:avLst/>
          </a:prstGeom>
        </p:spPr>
        <p:txBody>
          <a:bodyPr wrap="square" lIns="0" tIns="0" rIns="0" bIns="0" rtlCol="0" anchor="t">
            <a:spAutoFit/>
          </a:bodyPr>
          <a:lstStyle/>
          <a:p>
            <a:r>
              <a:rPr lang="en-AU" sz="2000" b="1">
                <a:solidFill>
                  <a:srgbClr val="7030A0"/>
                </a:solidFill>
                <a:latin typeface="VIC"/>
                <a:ea typeface="Aptos" panose="020B0004020202020204" pitchFamily="34" charset="0"/>
                <a:cs typeface="Aptos" panose="020B0004020202020204" pitchFamily="34" charset="0"/>
              </a:rPr>
              <a:t>Facebook Event Banner</a:t>
            </a:r>
            <a:endParaRPr lang="en-AU" sz="2000" b="1">
              <a:solidFill>
                <a:srgbClr val="7030A0"/>
              </a:solidFill>
              <a:effectLst/>
              <a:latin typeface="VIC"/>
              <a:ea typeface="Aptos" panose="020B0004020202020204" pitchFamily="34" charset="0"/>
              <a:cs typeface="Aptos" panose="020B0004020202020204" pitchFamily="34" charset="0"/>
            </a:endParaRPr>
          </a:p>
        </p:txBody>
      </p:sp>
      <p:sp>
        <p:nvSpPr>
          <p:cNvPr id="7" name="TextBox 6">
            <a:extLst>
              <a:ext uri="{FF2B5EF4-FFF2-40B4-BE49-F238E27FC236}">
                <a16:creationId xmlns:a16="http://schemas.microsoft.com/office/drawing/2014/main" id="{DFFBF281-6BC7-09A9-F928-B46D0A92B352}"/>
              </a:ext>
            </a:extLst>
          </p:cNvPr>
          <p:cNvSpPr txBox="1"/>
          <p:nvPr/>
        </p:nvSpPr>
        <p:spPr>
          <a:xfrm>
            <a:off x="456057" y="2013347"/>
            <a:ext cx="9829800" cy="646331"/>
          </a:xfrm>
          <a:prstGeom prst="rect">
            <a:avLst/>
          </a:prstGeom>
          <a:noFill/>
        </p:spPr>
        <p:txBody>
          <a:bodyPr wrap="square">
            <a:spAutoFit/>
          </a:bodyPr>
          <a:lstStyle/>
          <a:p>
            <a:r>
              <a:rPr lang="en-AU">
                <a:latin typeface="VIC"/>
                <a:ea typeface="Aptos" panose="020B0004020202020204" pitchFamily="34" charset="0"/>
                <a:cs typeface="Aptos" panose="020B0004020202020204" pitchFamily="34" charset="0"/>
              </a:rPr>
              <a:t>*The VMC have developed Facebook event banners to help promote your events</a:t>
            </a:r>
            <a:br>
              <a:rPr lang="en-AU" b="1" i="1">
                <a:latin typeface="VIC"/>
                <a:ea typeface="Aptos" panose="020B0004020202020204" pitchFamily="34" charset="0"/>
                <a:cs typeface="Aptos" panose="020B0004020202020204" pitchFamily="34" charset="0"/>
              </a:rPr>
            </a:br>
            <a:endParaRPr lang="en-AU" i="1">
              <a:effectLst/>
              <a:latin typeface="Aptos" panose="020B0004020202020204" pitchFamily="34" charset="0"/>
              <a:ea typeface="Aptos" panose="020B0004020202020204" pitchFamily="34" charset="0"/>
              <a:cs typeface="Aptos" panose="020B0004020202020204" pitchFamily="34" charset="0"/>
            </a:endParaRPr>
          </a:p>
        </p:txBody>
      </p:sp>
      <p:sp>
        <p:nvSpPr>
          <p:cNvPr id="2" name="TextBox 1">
            <a:extLst>
              <a:ext uri="{FF2B5EF4-FFF2-40B4-BE49-F238E27FC236}">
                <a16:creationId xmlns:a16="http://schemas.microsoft.com/office/drawing/2014/main" id="{8368FF5D-DD54-191A-8E1D-476FE53D3FC2}"/>
              </a:ext>
            </a:extLst>
          </p:cNvPr>
          <p:cNvSpPr txBox="1"/>
          <p:nvPr/>
        </p:nvSpPr>
        <p:spPr>
          <a:xfrm>
            <a:off x="9144000" y="2748677"/>
            <a:ext cx="8001000" cy="307777"/>
          </a:xfrm>
          <a:prstGeom prst="rect">
            <a:avLst/>
          </a:prstGeom>
        </p:spPr>
        <p:txBody>
          <a:bodyPr wrap="square" lIns="0" tIns="0" rIns="0" bIns="0" rtlCol="0" anchor="t">
            <a:spAutoFit/>
          </a:bodyPr>
          <a:lstStyle/>
          <a:p>
            <a:r>
              <a:rPr lang="en-AU" sz="2000" b="1">
                <a:solidFill>
                  <a:srgbClr val="7030A0"/>
                </a:solidFill>
                <a:latin typeface="VIC"/>
                <a:ea typeface="Aptos" panose="020B0004020202020204" pitchFamily="34" charset="0"/>
                <a:cs typeface="Aptos" panose="020B0004020202020204" pitchFamily="34" charset="0"/>
              </a:rPr>
              <a:t>Linked In Banner</a:t>
            </a:r>
            <a:endParaRPr lang="en-AU" sz="2000" b="1">
              <a:solidFill>
                <a:srgbClr val="7030A0"/>
              </a:solidFill>
              <a:effectLst/>
              <a:latin typeface="VIC"/>
              <a:ea typeface="Aptos" panose="020B0004020202020204" pitchFamily="34" charset="0"/>
              <a:cs typeface="Aptos" panose="020B0004020202020204" pitchFamily="34" charset="0"/>
            </a:endParaRPr>
          </a:p>
        </p:txBody>
      </p:sp>
      <p:pic>
        <p:nvPicPr>
          <p:cNvPr id="9" name="Picture 8">
            <a:extLst>
              <a:ext uri="{FF2B5EF4-FFF2-40B4-BE49-F238E27FC236}">
                <a16:creationId xmlns:a16="http://schemas.microsoft.com/office/drawing/2014/main" id="{D202B094-ADB6-59F9-351A-2C3434833D51}"/>
              </a:ext>
            </a:extLst>
          </p:cNvPr>
          <p:cNvPicPr>
            <a:picLocks noChangeAspect="1"/>
          </p:cNvPicPr>
          <p:nvPr/>
        </p:nvPicPr>
        <p:blipFill>
          <a:blip r:embed="rId3"/>
          <a:stretch>
            <a:fillRect/>
          </a:stretch>
        </p:blipFill>
        <p:spPr>
          <a:xfrm>
            <a:off x="9144000" y="3453232"/>
            <a:ext cx="8685618" cy="2132738"/>
          </a:xfrm>
          <a:prstGeom prst="rect">
            <a:avLst/>
          </a:prstGeom>
        </p:spPr>
      </p:pic>
      <p:pic>
        <p:nvPicPr>
          <p:cNvPr id="11" name="Picture 10">
            <a:extLst>
              <a:ext uri="{FF2B5EF4-FFF2-40B4-BE49-F238E27FC236}">
                <a16:creationId xmlns:a16="http://schemas.microsoft.com/office/drawing/2014/main" id="{29520055-B3F2-DF37-BFD2-AB8FC883253B}"/>
              </a:ext>
            </a:extLst>
          </p:cNvPr>
          <p:cNvPicPr>
            <a:picLocks noChangeAspect="1"/>
          </p:cNvPicPr>
          <p:nvPr/>
        </p:nvPicPr>
        <p:blipFill>
          <a:blip r:embed="rId4"/>
          <a:stretch>
            <a:fillRect/>
          </a:stretch>
        </p:blipFill>
        <p:spPr>
          <a:xfrm>
            <a:off x="456057" y="3453232"/>
            <a:ext cx="8424010" cy="3071171"/>
          </a:xfrm>
          <a:prstGeom prst="rect">
            <a:avLst/>
          </a:prstGeom>
        </p:spPr>
      </p:pic>
      <p:sp>
        <p:nvSpPr>
          <p:cNvPr id="4" name="TextBox 3">
            <a:extLst>
              <a:ext uri="{FF2B5EF4-FFF2-40B4-BE49-F238E27FC236}">
                <a16:creationId xmlns:a16="http://schemas.microsoft.com/office/drawing/2014/main" id="{EBEFF184-8382-F682-7C4F-2F299C3D0103}"/>
              </a:ext>
            </a:extLst>
          </p:cNvPr>
          <p:cNvSpPr txBox="1"/>
          <p:nvPr/>
        </p:nvSpPr>
        <p:spPr>
          <a:xfrm>
            <a:off x="704564" y="9317224"/>
            <a:ext cx="9227126" cy="473206"/>
          </a:xfrm>
          <a:prstGeom prst="rect">
            <a:avLst/>
          </a:prstGeom>
          <a:noFill/>
        </p:spPr>
        <p:txBody>
          <a:bodyPr wrap="square">
            <a:spAutoFit/>
          </a:bodyPr>
          <a:lstStyle/>
          <a:p>
            <a:pPr>
              <a:lnSpc>
                <a:spcPct val="150000"/>
              </a:lnSpc>
            </a:pPr>
            <a:r>
              <a:rPr lang="en-AU" sz="1800">
                <a:solidFill>
                  <a:srgbClr val="1A1A1A"/>
                </a:solidFill>
                <a:latin typeface="VIC"/>
                <a:cs typeface="Arial"/>
              </a:rPr>
              <a:t>Creative assets available </a:t>
            </a:r>
            <a:r>
              <a:rPr lang="en-AU" sz="1800">
                <a:solidFill>
                  <a:srgbClr val="1A1A1A"/>
                </a:solidFill>
                <a:latin typeface="VIC"/>
                <a:cs typeface="Arial"/>
                <a:hlinkClick r:id="rId5"/>
              </a:rPr>
              <a:t>here</a:t>
            </a:r>
            <a:endParaRPr lang="en-AU" sz="1800">
              <a:solidFill>
                <a:srgbClr val="1A1A1A"/>
              </a:solidFill>
              <a:latin typeface="VIC"/>
              <a:cs typeface="Arial"/>
            </a:endParaRPr>
          </a:p>
        </p:txBody>
      </p:sp>
    </p:spTree>
    <p:extLst>
      <p:ext uri="{BB962C8B-B14F-4D97-AF65-F5344CB8AC3E}">
        <p14:creationId xmlns:p14="http://schemas.microsoft.com/office/powerpoint/2010/main" val="939247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and white rectangle&#10;&#10;Description automatically generated">
            <a:extLst>
              <a:ext uri="{FF2B5EF4-FFF2-40B4-BE49-F238E27FC236}">
                <a16:creationId xmlns:a16="http://schemas.microsoft.com/office/drawing/2014/main" id="{3E94C206-B3E0-4AB5-8E19-9BFE33224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7" y="0"/>
            <a:ext cx="18285714" cy="10285714"/>
          </a:xfrm>
          <a:prstGeom prst="rect">
            <a:avLst/>
          </a:prstGeom>
        </p:spPr>
      </p:pic>
      <p:sp>
        <p:nvSpPr>
          <p:cNvPr id="3" name="TextBox 3"/>
          <p:cNvSpPr txBox="1"/>
          <p:nvPr/>
        </p:nvSpPr>
        <p:spPr>
          <a:xfrm>
            <a:off x="533400" y="564126"/>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Promotional poster*</a:t>
            </a:r>
            <a:endParaRPr lang="en-US" sz="5000" b="1">
              <a:latin typeface="VIC" panose="00000500000000000000" pitchFamily="2" charset="0"/>
              <a:ea typeface="Arial Bold"/>
              <a:cs typeface="Arial Bold"/>
              <a:sym typeface="Arial Bold"/>
            </a:endParaRPr>
          </a:p>
        </p:txBody>
      </p:sp>
      <p:sp>
        <p:nvSpPr>
          <p:cNvPr id="4" name="TextBox 4">
            <a:extLst>
              <a:ext uri="{FF2B5EF4-FFF2-40B4-BE49-F238E27FC236}">
                <a16:creationId xmlns:a16="http://schemas.microsoft.com/office/drawing/2014/main" id="{2E6B9AD0-CA8F-5A6F-AEF0-D5AFFB1257CA}"/>
              </a:ext>
            </a:extLst>
          </p:cNvPr>
          <p:cNvSpPr txBox="1"/>
          <p:nvPr/>
        </p:nvSpPr>
        <p:spPr>
          <a:xfrm>
            <a:off x="533400" y="1117193"/>
            <a:ext cx="9982200" cy="830997"/>
          </a:xfrm>
          <a:prstGeom prst="rect">
            <a:avLst/>
          </a:prstGeom>
        </p:spPr>
        <p:txBody>
          <a:bodyPr wrap="square" lIns="0" tIns="0" rIns="0" bIns="0" rtlCol="0" anchor="t">
            <a:spAutoFit/>
          </a:bodyPr>
          <a:lstStyle/>
          <a:p>
            <a:r>
              <a:rPr lang="en-AU" i="1">
                <a:latin typeface="VIC"/>
                <a:ea typeface="Aptos" panose="020B0004020202020204" pitchFamily="34" charset="0"/>
                <a:cs typeface="Aptos" panose="020B0004020202020204" pitchFamily="34" charset="0"/>
              </a:rPr>
              <a:t>*Please note that posters can be adjusted to be printed in A4 or A3 or can be used as a digital flyer/ screen to promote Cultural Diversity Week</a:t>
            </a:r>
            <a:br>
              <a:rPr lang="en-AU" b="1" i="1">
                <a:latin typeface="VIC"/>
                <a:ea typeface="Aptos" panose="020B0004020202020204" pitchFamily="34" charset="0"/>
                <a:cs typeface="Aptos" panose="020B0004020202020204" pitchFamily="34" charset="0"/>
              </a:rPr>
            </a:br>
            <a:endParaRPr lang="en-AU" i="1">
              <a:effectLst/>
              <a:latin typeface="Aptos" panose="020B0004020202020204" pitchFamily="34" charset="0"/>
              <a:ea typeface="Aptos" panose="020B0004020202020204" pitchFamily="34" charset="0"/>
              <a:cs typeface="Aptos" panose="020B0004020202020204" pitchFamily="34" charset="0"/>
            </a:endParaRPr>
          </a:p>
        </p:txBody>
      </p:sp>
      <p:pic>
        <p:nvPicPr>
          <p:cNvPr id="8" name="Picture 7">
            <a:extLst>
              <a:ext uri="{FF2B5EF4-FFF2-40B4-BE49-F238E27FC236}">
                <a16:creationId xmlns:a16="http://schemas.microsoft.com/office/drawing/2014/main" id="{F9C25F7A-6EC3-4719-FEFE-393C9E9ADFCF}"/>
              </a:ext>
            </a:extLst>
          </p:cNvPr>
          <p:cNvPicPr>
            <a:picLocks noChangeAspect="1"/>
          </p:cNvPicPr>
          <p:nvPr/>
        </p:nvPicPr>
        <p:blipFill>
          <a:blip r:embed="rId3"/>
          <a:stretch>
            <a:fillRect/>
          </a:stretch>
        </p:blipFill>
        <p:spPr>
          <a:xfrm>
            <a:off x="6254302" y="2592132"/>
            <a:ext cx="4849535" cy="6936944"/>
          </a:xfrm>
          <a:prstGeom prst="rect">
            <a:avLst/>
          </a:prstGeom>
        </p:spPr>
      </p:pic>
      <p:sp>
        <p:nvSpPr>
          <p:cNvPr id="2" name="TextBox 1">
            <a:extLst>
              <a:ext uri="{FF2B5EF4-FFF2-40B4-BE49-F238E27FC236}">
                <a16:creationId xmlns:a16="http://schemas.microsoft.com/office/drawing/2014/main" id="{00D422C7-B764-1458-8F3D-EB463288EBAE}"/>
              </a:ext>
            </a:extLst>
          </p:cNvPr>
          <p:cNvSpPr txBox="1"/>
          <p:nvPr/>
        </p:nvSpPr>
        <p:spPr>
          <a:xfrm>
            <a:off x="850410" y="2176483"/>
            <a:ext cx="8001000" cy="307777"/>
          </a:xfrm>
          <a:prstGeom prst="rect">
            <a:avLst/>
          </a:prstGeom>
        </p:spPr>
        <p:txBody>
          <a:bodyPr wrap="square" lIns="0" tIns="0" rIns="0" bIns="0" rtlCol="0" anchor="t">
            <a:spAutoFit/>
          </a:bodyPr>
          <a:lstStyle/>
          <a:p>
            <a:r>
              <a:rPr lang="en-AU" sz="2000" b="1">
                <a:solidFill>
                  <a:srgbClr val="7030A0"/>
                </a:solidFill>
                <a:effectLst/>
                <a:latin typeface="VIC"/>
                <a:ea typeface="Aptos" panose="020B0004020202020204" pitchFamily="34" charset="0"/>
                <a:cs typeface="Aptos" panose="020B0004020202020204" pitchFamily="34" charset="0"/>
              </a:rPr>
              <a:t>A4/A3 </a:t>
            </a:r>
            <a:r>
              <a:rPr lang="en-AU" sz="2000" b="1">
                <a:solidFill>
                  <a:srgbClr val="7030A0"/>
                </a:solidFill>
                <a:latin typeface="VIC"/>
                <a:ea typeface="Aptos" panose="020B0004020202020204" pitchFamily="34" charset="0"/>
                <a:cs typeface="Aptos" panose="020B0004020202020204" pitchFamily="34" charset="0"/>
              </a:rPr>
              <a:t>Poster</a:t>
            </a:r>
            <a:endParaRPr lang="en-AU" sz="2000" b="1">
              <a:solidFill>
                <a:srgbClr val="7030A0"/>
              </a:solidFill>
              <a:effectLst/>
              <a:latin typeface="VIC"/>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46E7B4BC-2886-C0E5-5138-A98DF3626404}"/>
              </a:ext>
            </a:extLst>
          </p:cNvPr>
          <p:cNvPicPr>
            <a:picLocks noChangeAspect="1"/>
          </p:cNvPicPr>
          <p:nvPr/>
        </p:nvPicPr>
        <p:blipFill>
          <a:blip r:embed="rId4"/>
          <a:stretch>
            <a:fillRect/>
          </a:stretch>
        </p:blipFill>
        <p:spPr>
          <a:xfrm>
            <a:off x="850410" y="2568791"/>
            <a:ext cx="4890247" cy="6949963"/>
          </a:xfrm>
          <a:prstGeom prst="rect">
            <a:avLst/>
          </a:prstGeom>
        </p:spPr>
      </p:pic>
      <p:sp>
        <p:nvSpPr>
          <p:cNvPr id="9" name="TextBox 8">
            <a:extLst>
              <a:ext uri="{FF2B5EF4-FFF2-40B4-BE49-F238E27FC236}">
                <a16:creationId xmlns:a16="http://schemas.microsoft.com/office/drawing/2014/main" id="{01E0C1F6-B81B-38B5-BF81-EB5C6FE32EB6}"/>
              </a:ext>
            </a:extLst>
          </p:cNvPr>
          <p:cNvSpPr txBox="1"/>
          <p:nvPr/>
        </p:nvSpPr>
        <p:spPr>
          <a:xfrm>
            <a:off x="850410" y="9660470"/>
            <a:ext cx="9227126" cy="473206"/>
          </a:xfrm>
          <a:prstGeom prst="rect">
            <a:avLst/>
          </a:prstGeom>
          <a:noFill/>
        </p:spPr>
        <p:txBody>
          <a:bodyPr wrap="square">
            <a:spAutoFit/>
          </a:bodyPr>
          <a:lstStyle/>
          <a:p>
            <a:pPr>
              <a:lnSpc>
                <a:spcPct val="150000"/>
              </a:lnSpc>
            </a:pPr>
            <a:r>
              <a:rPr lang="en-AU" sz="1800">
                <a:solidFill>
                  <a:srgbClr val="1A1A1A"/>
                </a:solidFill>
                <a:latin typeface="VIC"/>
                <a:cs typeface="Arial"/>
              </a:rPr>
              <a:t>Creative assets available </a:t>
            </a:r>
            <a:r>
              <a:rPr lang="en-AU" sz="1800">
                <a:solidFill>
                  <a:srgbClr val="1A1A1A"/>
                </a:solidFill>
                <a:latin typeface="VIC"/>
                <a:cs typeface="Arial"/>
                <a:hlinkClick r:id="rId5"/>
              </a:rPr>
              <a:t>here</a:t>
            </a:r>
            <a:endParaRPr lang="en-AU" sz="1800">
              <a:solidFill>
                <a:srgbClr val="1A1A1A"/>
              </a:solidFill>
              <a:latin typeface="VIC"/>
              <a:cs typeface="Arial"/>
            </a:endParaRPr>
          </a:p>
        </p:txBody>
      </p:sp>
    </p:spTree>
    <p:extLst>
      <p:ext uri="{BB962C8B-B14F-4D97-AF65-F5344CB8AC3E}">
        <p14:creationId xmlns:p14="http://schemas.microsoft.com/office/powerpoint/2010/main" val="92190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A899F-4EFC-8EB8-1BAE-DE9DD939581B}"/>
            </a:ext>
          </a:extLst>
        </p:cNvPr>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A3E9174E-6E18-AE2C-BA63-A679B800D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04" y="0"/>
            <a:ext cx="18517207" cy="10285714"/>
          </a:xfrm>
          <a:prstGeom prst="rect">
            <a:avLst/>
          </a:prstGeom>
        </p:spPr>
      </p:pic>
      <p:sp>
        <p:nvSpPr>
          <p:cNvPr id="3" name="TextBox 3">
            <a:extLst>
              <a:ext uri="{FF2B5EF4-FFF2-40B4-BE49-F238E27FC236}">
                <a16:creationId xmlns:a16="http://schemas.microsoft.com/office/drawing/2014/main" id="{965CB774-43D3-27EF-FD54-2BAE22A21374}"/>
              </a:ext>
            </a:extLst>
          </p:cNvPr>
          <p:cNvSpPr txBox="1"/>
          <p:nvPr/>
        </p:nvSpPr>
        <p:spPr>
          <a:xfrm>
            <a:off x="312717" y="795803"/>
            <a:ext cx="13905000" cy="654025"/>
          </a:xfrm>
          <a:prstGeom prst="rect">
            <a:avLst/>
          </a:prstGeom>
        </p:spPr>
        <p:txBody>
          <a:bodyPr lIns="0" tIns="0" rIns="0" bIns="0" rtlCol="0" anchor="t">
            <a:spAutoFit/>
          </a:bodyPr>
          <a:lstStyle/>
          <a:p>
            <a:pPr>
              <a:lnSpc>
                <a:spcPts val="4752"/>
              </a:lnSpc>
            </a:pPr>
            <a:r>
              <a:rPr lang="en-AU" sz="5000" b="1">
                <a:latin typeface="VIC"/>
                <a:ea typeface="Arial Bold"/>
                <a:cs typeface="Arial Bold"/>
                <a:sym typeface="Arial Bold"/>
              </a:rPr>
              <a:t>CDW coincides with important observances</a:t>
            </a:r>
            <a:endParaRPr lang="en-US" sz="5000" b="1">
              <a:latin typeface="VIC"/>
              <a:ea typeface="Arial Bold"/>
              <a:cs typeface="Arial Bold"/>
              <a:sym typeface="Arial Bold"/>
            </a:endParaRPr>
          </a:p>
        </p:txBody>
      </p:sp>
      <p:sp>
        <p:nvSpPr>
          <p:cNvPr id="4" name="TextBox 4">
            <a:extLst>
              <a:ext uri="{FF2B5EF4-FFF2-40B4-BE49-F238E27FC236}">
                <a16:creationId xmlns:a16="http://schemas.microsoft.com/office/drawing/2014/main" id="{A5EC3DC8-3C80-C33B-0576-9B9E11C98BF1}"/>
              </a:ext>
            </a:extLst>
          </p:cNvPr>
          <p:cNvSpPr txBox="1"/>
          <p:nvPr/>
        </p:nvSpPr>
        <p:spPr>
          <a:xfrm>
            <a:off x="609600" y="2636921"/>
            <a:ext cx="10361994" cy="6771084"/>
          </a:xfrm>
          <a:prstGeom prst="rect">
            <a:avLst/>
          </a:prstGeom>
        </p:spPr>
        <p:txBody>
          <a:bodyPr wrap="square" lIns="0" tIns="0" rIns="0" bIns="0" rtlCol="0" anchor="t">
            <a:spAutoFit/>
          </a:bodyPr>
          <a:lstStyle/>
          <a:p>
            <a:r>
              <a:rPr lang="en-AU" sz="2000">
                <a:solidFill>
                  <a:srgbClr val="1A1A1A"/>
                </a:solidFill>
                <a:latin typeface="VIC"/>
              </a:rPr>
              <a:t>Cultural Diversity Week coincides with several important cultural and religious observances, enriching our collective celebration of diversity and inclusion. Here are a few examples:</a:t>
            </a:r>
          </a:p>
          <a:p>
            <a:endParaRPr lang="en-AU" sz="2000">
              <a:solidFill>
                <a:srgbClr val="1A1A1A"/>
              </a:solidFill>
              <a:latin typeface="VIC" panose="00000500000000000000" pitchFamily="2" charset="0"/>
            </a:endParaRPr>
          </a:p>
          <a:p>
            <a:pPr marL="342900" indent="-342900">
              <a:buFont typeface="Arial" panose="020B0604020202020204" pitchFamily="34" charset="0"/>
              <a:buChar char="•"/>
            </a:pPr>
            <a:r>
              <a:rPr lang="en-AU" sz="2000" b="1">
                <a:latin typeface="VIC"/>
              </a:rPr>
              <a:t>Ramadan (begins evening of 27 February – ends evening of 30 March 2025)</a:t>
            </a:r>
            <a:r>
              <a:rPr lang="en-AU" sz="2000">
                <a:latin typeface="VIC"/>
              </a:rPr>
              <a:t> – A sacred month of fasting, prayer, and reflection observed by Muslims worldwide</a:t>
            </a:r>
          </a:p>
          <a:p>
            <a:endParaRPr lang="en-AU" sz="2000">
              <a:latin typeface="VIC" panose="00000500000000000000" pitchFamily="2" charset="0"/>
            </a:endParaRPr>
          </a:p>
          <a:p>
            <a:pPr marL="342900" indent="-342900">
              <a:buFont typeface="Arial" panose="020B0604020202020204" pitchFamily="34" charset="0"/>
              <a:buChar char="•"/>
            </a:pPr>
            <a:r>
              <a:rPr lang="en-AU" sz="2000" b="1">
                <a:latin typeface="VIC"/>
              </a:rPr>
              <a:t>Holi (Friday, 21 March 2025): </a:t>
            </a:r>
            <a:r>
              <a:rPr lang="en-AU" sz="2000">
                <a:latin typeface="VIC"/>
              </a:rPr>
              <a:t>A vibrant festival celebrated by the Hindu faith, marking the arrival of spring with colours, music, and joy, bringing communities together worldwide.</a:t>
            </a:r>
          </a:p>
          <a:p>
            <a:pPr marL="342900" indent="-342900">
              <a:buFont typeface="Arial" panose="020B0604020202020204" pitchFamily="34" charset="0"/>
              <a:buChar char="•"/>
            </a:pPr>
            <a:endParaRPr lang="en-AU" sz="2000">
              <a:latin typeface="VIC" panose="00000500000000000000" pitchFamily="2" charset="0"/>
            </a:endParaRPr>
          </a:p>
          <a:p>
            <a:pPr marL="342900" indent="-342900">
              <a:buFont typeface="Arial" panose="020B0604020202020204" pitchFamily="34" charset="0"/>
              <a:buChar char="•"/>
            </a:pPr>
            <a:r>
              <a:rPr lang="en-AU" sz="2000" b="1">
                <a:latin typeface="VIC"/>
              </a:rPr>
              <a:t>Harmony Day (Friday, 21 March 2025): </a:t>
            </a:r>
            <a:r>
              <a:rPr lang="en-AU" sz="2000">
                <a:latin typeface="VIC"/>
              </a:rPr>
              <a:t>An Australian celebration promoting inclusiveness, respect, and belonging.</a:t>
            </a:r>
          </a:p>
          <a:p>
            <a:pPr marL="342900" indent="-342900">
              <a:buFont typeface="Arial" panose="020B0604020202020204" pitchFamily="34" charset="0"/>
              <a:buChar char="•"/>
            </a:pPr>
            <a:endParaRPr lang="en-AU" sz="2000">
              <a:latin typeface="VIC" panose="00000500000000000000" pitchFamily="2" charset="0"/>
            </a:endParaRPr>
          </a:p>
          <a:p>
            <a:r>
              <a:rPr lang="en-AU" sz="2000" b="1">
                <a:solidFill>
                  <a:srgbClr val="1A1A1A"/>
                </a:solidFill>
                <a:latin typeface="VIC"/>
              </a:rPr>
              <a:t>Acknowledging and respecting diverse observances:</a:t>
            </a:r>
          </a:p>
          <a:p>
            <a:endParaRPr lang="en-AU" sz="2000">
              <a:solidFill>
                <a:srgbClr val="1A1A1A"/>
              </a:solidFill>
              <a:latin typeface="VIC" panose="00000500000000000000" pitchFamily="2" charset="0"/>
            </a:endParaRPr>
          </a:p>
          <a:p>
            <a:pPr marL="342900" indent="-342900">
              <a:buFont typeface="Arial" panose="020B0604020202020204" pitchFamily="34" charset="0"/>
              <a:buChar char="•"/>
            </a:pPr>
            <a:r>
              <a:rPr lang="en-AU" sz="2000">
                <a:solidFill>
                  <a:srgbClr val="1A1A1A"/>
                </a:solidFill>
                <a:latin typeface="VIC"/>
              </a:rPr>
              <a:t>These important celebrations don't take away from CDW; in fact, they strengthen it.</a:t>
            </a:r>
          </a:p>
          <a:p>
            <a:pPr marL="342900" indent="-342900">
              <a:buFont typeface="Arial" panose="020B0604020202020204" pitchFamily="34" charset="0"/>
              <a:buChar char="•"/>
            </a:pPr>
            <a:r>
              <a:rPr lang="en-AU" sz="2000">
                <a:solidFill>
                  <a:srgbClr val="1A1A1A"/>
                </a:solidFill>
                <a:latin typeface="VIC"/>
              </a:rPr>
              <a:t>It's important to acknowledge these significant observances while celebrating CDW.</a:t>
            </a:r>
          </a:p>
          <a:p>
            <a:pPr marL="342900" indent="-342900">
              <a:buFont typeface="Arial" panose="020B0604020202020204" pitchFamily="34" charset="0"/>
              <a:buChar char="•"/>
            </a:pPr>
            <a:r>
              <a:rPr lang="en-AU" sz="2000">
                <a:solidFill>
                  <a:srgbClr val="1A1A1A"/>
                </a:solidFill>
                <a:latin typeface="VIC"/>
              </a:rPr>
              <a:t>We encourage stakeholders to consider these dates and ensure their CDW activities are respectful and inclusive of all cultures and faiths.</a:t>
            </a:r>
          </a:p>
        </p:txBody>
      </p:sp>
      <p:pic>
        <p:nvPicPr>
          <p:cNvPr id="8" name="Picture 7">
            <a:extLst>
              <a:ext uri="{FF2B5EF4-FFF2-40B4-BE49-F238E27FC236}">
                <a16:creationId xmlns:a16="http://schemas.microsoft.com/office/drawing/2014/main" id="{DE459B28-89D7-778F-CAAA-8D5F0C5B5174}"/>
              </a:ext>
            </a:extLst>
          </p:cNvPr>
          <p:cNvPicPr>
            <a:picLocks noChangeAspect="1"/>
          </p:cNvPicPr>
          <p:nvPr/>
        </p:nvPicPr>
        <p:blipFill>
          <a:blip r:embed="rId4"/>
          <a:srcRect l="6134"/>
          <a:stretch/>
        </p:blipFill>
        <p:spPr>
          <a:xfrm>
            <a:off x="11774271" y="3378772"/>
            <a:ext cx="5901717" cy="4220164"/>
          </a:xfrm>
          <a:prstGeom prst="rect">
            <a:avLst/>
          </a:prstGeom>
        </p:spPr>
      </p:pic>
    </p:spTree>
    <p:extLst>
      <p:ext uri="{BB962C8B-B14F-4D97-AF65-F5344CB8AC3E}">
        <p14:creationId xmlns:p14="http://schemas.microsoft.com/office/powerpoint/2010/main" val="1494223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and white rectangle&#10;&#10;Description automatically generated">
            <a:extLst>
              <a:ext uri="{FF2B5EF4-FFF2-40B4-BE49-F238E27FC236}">
                <a16:creationId xmlns:a16="http://schemas.microsoft.com/office/drawing/2014/main" id="{603240A2-C357-B0D5-0B58-9500F9759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
            <a:ext cx="18285714" cy="10285714"/>
          </a:xfrm>
          <a:prstGeom prst="rect">
            <a:avLst/>
          </a:prstGeom>
        </p:spPr>
      </p:pic>
      <p:sp>
        <p:nvSpPr>
          <p:cNvPr id="3" name="TextBox 3"/>
          <p:cNvSpPr txBox="1"/>
          <p:nvPr/>
        </p:nvSpPr>
        <p:spPr>
          <a:xfrm>
            <a:off x="533400" y="520437"/>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Key milestones*</a:t>
            </a:r>
            <a:endParaRPr lang="en-US" sz="5000" b="1">
              <a:latin typeface="VIC" panose="00000500000000000000" pitchFamily="2" charset="0"/>
              <a:ea typeface="Arial Bold"/>
              <a:cs typeface="Arial Bold"/>
              <a:sym typeface="Arial Bold"/>
            </a:endParaRPr>
          </a:p>
        </p:txBody>
      </p:sp>
      <p:sp>
        <p:nvSpPr>
          <p:cNvPr id="5" name="Rectangle 1">
            <a:extLst>
              <a:ext uri="{FF2B5EF4-FFF2-40B4-BE49-F238E27FC236}">
                <a16:creationId xmlns:a16="http://schemas.microsoft.com/office/drawing/2014/main" id="{49B0CB7D-D4A7-EB5B-959F-237F514D694C}"/>
              </a:ext>
            </a:extLst>
          </p:cNvPr>
          <p:cNvSpPr>
            <a:spLocks noChangeArrowheads="1"/>
          </p:cNvSpPr>
          <p:nvPr/>
        </p:nvSpPr>
        <p:spPr bwMode="auto">
          <a:xfrm>
            <a:off x="2133599" y="2632747"/>
            <a:ext cx="298026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4">
            <a:extLst>
              <a:ext uri="{FF2B5EF4-FFF2-40B4-BE49-F238E27FC236}">
                <a16:creationId xmlns:a16="http://schemas.microsoft.com/office/drawing/2014/main" id="{AABA1E31-C82B-5DD5-3944-3E1728CBCA2A}"/>
              </a:ext>
            </a:extLst>
          </p:cNvPr>
          <p:cNvSpPr txBox="1"/>
          <p:nvPr/>
        </p:nvSpPr>
        <p:spPr>
          <a:xfrm>
            <a:off x="533400" y="1147673"/>
            <a:ext cx="10451926" cy="830997"/>
          </a:xfrm>
          <a:prstGeom prst="rect">
            <a:avLst/>
          </a:prstGeom>
        </p:spPr>
        <p:txBody>
          <a:bodyPr wrap="square" lIns="0" tIns="0" rIns="0" bIns="0" rtlCol="0" anchor="t">
            <a:spAutoFit/>
          </a:bodyPr>
          <a:lstStyle/>
          <a:p>
            <a:r>
              <a:rPr lang="en-AU">
                <a:latin typeface="VIC"/>
                <a:ea typeface="Aptos" panose="020B0004020202020204" pitchFamily="34" charset="0"/>
                <a:cs typeface="Aptos" panose="020B0004020202020204" pitchFamily="34" charset="0"/>
              </a:rPr>
              <a:t>*The VMC encourages our partners/stakeholders to promote CDW at key milestones leading to the festival. The VMC will provide updated assets at each milestone.</a:t>
            </a:r>
            <a:r>
              <a:rPr lang="en-AU">
                <a:solidFill>
                  <a:schemeClr val="bg1"/>
                </a:solidFill>
                <a:latin typeface="VIC"/>
                <a:ea typeface="Aptos" panose="020B0004020202020204" pitchFamily="34" charset="0"/>
                <a:cs typeface="Aptos" panose="020B0004020202020204" pitchFamily="34" charset="0"/>
              </a:rPr>
              <a:t> </a:t>
            </a:r>
            <a:br>
              <a:rPr lang="en-AU" b="1" i="1">
                <a:latin typeface="VIC"/>
                <a:ea typeface="Aptos" panose="020B0004020202020204" pitchFamily="34" charset="0"/>
                <a:cs typeface="Aptos" panose="020B0004020202020204" pitchFamily="34" charset="0"/>
              </a:rPr>
            </a:br>
            <a:endParaRPr lang="en-AU" i="1">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13" name="Table 12">
            <a:extLst>
              <a:ext uri="{FF2B5EF4-FFF2-40B4-BE49-F238E27FC236}">
                <a16:creationId xmlns:a16="http://schemas.microsoft.com/office/drawing/2014/main" id="{64871D10-8FA3-E358-61FA-A6E2AD340A34}"/>
              </a:ext>
            </a:extLst>
          </p:cNvPr>
          <p:cNvGraphicFramePr>
            <a:graphicFrameLocks noGrp="1"/>
          </p:cNvGraphicFramePr>
          <p:nvPr>
            <p:extLst>
              <p:ext uri="{D42A27DB-BD31-4B8C-83A1-F6EECF244321}">
                <p14:modId xmlns:p14="http://schemas.microsoft.com/office/powerpoint/2010/main" val="778160809"/>
              </p:ext>
            </p:extLst>
          </p:nvPr>
        </p:nvGraphicFramePr>
        <p:xfrm>
          <a:off x="2369688" y="3279078"/>
          <a:ext cx="13546337" cy="4347816"/>
        </p:xfrm>
        <a:graphic>
          <a:graphicData uri="http://schemas.openxmlformats.org/drawingml/2006/table">
            <a:tbl>
              <a:tblPr firstRow="1" bandRow="1">
                <a:solidFill>
                  <a:srgbClr val="FFFFFF"/>
                </a:solidFill>
                <a:tableStyleId>{00A15C55-8517-42AA-B614-E9B94910E393}</a:tableStyleId>
              </a:tblPr>
              <a:tblGrid>
                <a:gridCol w="8392121">
                  <a:extLst>
                    <a:ext uri="{9D8B030D-6E8A-4147-A177-3AD203B41FA5}">
                      <a16:colId xmlns:a16="http://schemas.microsoft.com/office/drawing/2014/main" val="2566622831"/>
                    </a:ext>
                  </a:extLst>
                </a:gridCol>
                <a:gridCol w="1123355">
                  <a:extLst>
                    <a:ext uri="{9D8B030D-6E8A-4147-A177-3AD203B41FA5}">
                      <a16:colId xmlns:a16="http://schemas.microsoft.com/office/drawing/2014/main" val="842708409"/>
                    </a:ext>
                  </a:extLst>
                </a:gridCol>
                <a:gridCol w="1057275">
                  <a:extLst>
                    <a:ext uri="{9D8B030D-6E8A-4147-A177-3AD203B41FA5}">
                      <a16:colId xmlns:a16="http://schemas.microsoft.com/office/drawing/2014/main" val="1195495965"/>
                    </a:ext>
                  </a:extLst>
                </a:gridCol>
                <a:gridCol w="925116">
                  <a:extLst>
                    <a:ext uri="{9D8B030D-6E8A-4147-A177-3AD203B41FA5}">
                      <a16:colId xmlns:a16="http://schemas.microsoft.com/office/drawing/2014/main" val="4290200854"/>
                    </a:ext>
                  </a:extLst>
                </a:gridCol>
                <a:gridCol w="991195">
                  <a:extLst>
                    <a:ext uri="{9D8B030D-6E8A-4147-A177-3AD203B41FA5}">
                      <a16:colId xmlns:a16="http://schemas.microsoft.com/office/drawing/2014/main" val="3603495333"/>
                    </a:ext>
                  </a:extLst>
                </a:gridCol>
                <a:gridCol w="1057275">
                  <a:extLst>
                    <a:ext uri="{9D8B030D-6E8A-4147-A177-3AD203B41FA5}">
                      <a16:colId xmlns:a16="http://schemas.microsoft.com/office/drawing/2014/main" val="3099725697"/>
                    </a:ext>
                  </a:extLst>
                </a:gridCol>
              </a:tblGrid>
              <a:tr h="0">
                <a:tc>
                  <a:txBody>
                    <a:bodyPr/>
                    <a:lstStyle/>
                    <a:p>
                      <a:endParaRPr lang="en-AU">
                        <a:latin typeface="VIC"/>
                      </a:endParaRPr>
                    </a:p>
                  </a:txBody>
                  <a:tcPr>
                    <a:solidFill>
                      <a:schemeClr val="bg1"/>
                    </a:solidFill>
                  </a:tcPr>
                </a:tc>
                <a:tc gridSpan="5">
                  <a:txBody>
                    <a:bodyPr/>
                    <a:lstStyle/>
                    <a:p>
                      <a:pPr lvl="0" algn="ctr">
                        <a:buNone/>
                      </a:pPr>
                      <a:r>
                        <a:rPr lang="en-AU">
                          <a:solidFill>
                            <a:schemeClr val="tx1"/>
                          </a:solidFill>
                          <a:latin typeface="VIC"/>
                        </a:rPr>
                        <a:t>March 2025</a:t>
                      </a:r>
                    </a:p>
                  </a:txBody>
                  <a:tcPr>
                    <a:solidFill>
                      <a:srgbClr val="FFC000"/>
                    </a:solidFill>
                  </a:tcPr>
                </a:tc>
                <a:tc hMerge="1">
                  <a:txBody>
                    <a:bodyPr/>
                    <a:lstStyle/>
                    <a:p>
                      <a:pPr lvl="0" algn="ctr">
                        <a:buNone/>
                      </a:pPr>
                      <a:endParaRPr lang="en-AU">
                        <a:latin typeface="VIC" panose="00000500000000000000" pitchFamily="2" charset="0"/>
                      </a:endParaRPr>
                    </a:p>
                  </a:txBody>
                  <a:tcPr>
                    <a:solidFill>
                      <a:srgbClr val="E10F75"/>
                    </a:solidFill>
                  </a:tcPr>
                </a:tc>
                <a:tc hMerge="1">
                  <a:txBody>
                    <a:bodyPr/>
                    <a:lstStyle/>
                    <a:p>
                      <a:pPr lvl="0" algn="ctr">
                        <a:buNone/>
                      </a:pPr>
                      <a:endParaRPr lang="en-AU">
                        <a:latin typeface="VIC" panose="00000500000000000000" pitchFamily="2" charset="0"/>
                      </a:endParaRPr>
                    </a:p>
                  </a:txBody>
                  <a:tcPr>
                    <a:solidFill>
                      <a:srgbClr val="E10F75"/>
                    </a:solidFill>
                  </a:tcPr>
                </a:tc>
                <a:tc hMerge="1">
                  <a:txBody>
                    <a:bodyPr/>
                    <a:lstStyle/>
                    <a:p>
                      <a:pPr lvl="0" algn="ctr">
                        <a:buNone/>
                      </a:pPr>
                      <a:endParaRPr lang="en-AU">
                        <a:latin typeface="VIC" panose="00000500000000000000" pitchFamily="2" charset="0"/>
                      </a:endParaRPr>
                    </a:p>
                  </a:txBody>
                  <a:tcPr>
                    <a:solidFill>
                      <a:srgbClr val="E10F75"/>
                    </a:solidFill>
                  </a:tcPr>
                </a:tc>
                <a:tc hMerge="1">
                  <a:txBody>
                    <a:bodyPr/>
                    <a:lstStyle/>
                    <a:p>
                      <a:pPr lvl="0" algn="ctr">
                        <a:buNone/>
                      </a:pPr>
                      <a:endParaRPr lang="en-AU">
                        <a:latin typeface="VIC" panose="00000500000000000000" pitchFamily="2" charset="0"/>
                      </a:endParaRPr>
                    </a:p>
                  </a:txBody>
                  <a:tcPr>
                    <a:solidFill>
                      <a:srgbClr val="E10F75"/>
                    </a:solidFill>
                  </a:tcPr>
                </a:tc>
                <a:extLst>
                  <a:ext uri="{0D108BD9-81ED-4DB2-BD59-A6C34878D82A}">
                    <a16:rowId xmlns:a16="http://schemas.microsoft.com/office/drawing/2014/main" val="3301219678"/>
                  </a:ext>
                </a:extLst>
              </a:tr>
              <a:tr h="416622">
                <a:tc>
                  <a:txBody>
                    <a:bodyPr/>
                    <a:lstStyle/>
                    <a:p>
                      <a:r>
                        <a:rPr lang="en-AU" b="1">
                          <a:latin typeface="VIC"/>
                        </a:rPr>
                        <a:t>MILESTONES</a:t>
                      </a:r>
                    </a:p>
                  </a:txBody>
                  <a:tcPr>
                    <a:solidFill>
                      <a:srgbClr val="FFC000"/>
                    </a:solidFill>
                  </a:tcPr>
                </a:tc>
                <a:tc>
                  <a:txBody>
                    <a:bodyPr/>
                    <a:lstStyle/>
                    <a:p>
                      <a:pPr lvl="0" algn="ctr">
                        <a:buNone/>
                      </a:pPr>
                      <a:r>
                        <a:rPr lang="en-AU">
                          <a:latin typeface="VIC"/>
                        </a:rPr>
                        <a:t>3</a:t>
                      </a:r>
                      <a:endParaRPr lang="en-AU">
                        <a:latin typeface="VIC" panose="00000500000000000000" pitchFamily="2" charset="0"/>
                      </a:endParaRPr>
                    </a:p>
                  </a:txBody>
                  <a:tcPr>
                    <a:solidFill>
                      <a:srgbClr val="FFC000"/>
                    </a:solidFill>
                  </a:tcPr>
                </a:tc>
                <a:tc>
                  <a:txBody>
                    <a:bodyPr/>
                    <a:lstStyle/>
                    <a:p>
                      <a:pPr lvl="0" algn="ctr">
                        <a:buNone/>
                      </a:pPr>
                      <a:r>
                        <a:rPr lang="en-AU">
                          <a:latin typeface="VIC"/>
                        </a:rPr>
                        <a:t>10</a:t>
                      </a:r>
                      <a:endParaRPr lang="en-AU">
                        <a:latin typeface="VIC" panose="00000500000000000000" pitchFamily="2" charset="0"/>
                      </a:endParaRPr>
                    </a:p>
                  </a:txBody>
                  <a:tcPr>
                    <a:solidFill>
                      <a:srgbClr val="FFC000"/>
                    </a:solidFill>
                  </a:tcPr>
                </a:tc>
                <a:tc>
                  <a:txBody>
                    <a:bodyPr/>
                    <a:lstStyle/>
                    <a:p>
                      <a:pPr lvl="0" algn="ctr">
                        <a:buNone/>
                      </a:pPr>
                      <a:r>
                        <a:rPr lang="en-AU">
                          <a:latin typeface="VIC"/>
                        </a:rPr>
                        <a:t>17</a:t>
                      </a:r>
                      <a:endParaRPr lang="en-AU">
                        <a:latin typeface="VIC" panose="00000500000000000000" pitchFamily="2" charset="0"/>
                      </a:endParaRPr>
                    </a:p>
                  </a:txBody>
                  <a:tcPr>
                    <a:solidFill>
                      <a:srgbClr val="FFC000"/>
                    </a:solidFill>
                  </a:tcPr>
                </a:tc>
                <a:tc>
                  <a:txBody>
                    <a:bodyPr/>
                    <a:lstStyle/>
                    <a:p>
                      <a:pPr lvl="0" algn="ctr">
                        <a:buNone/>
                      </a:pPr>
                      <a:r>
                        <a:rPr lang="en-AU">
                          <a:latin typeface="VIC"/>
                        </a:rPr>
                        <a:t>24</a:t>
                      </a:r>
                      <a:endParaRPr lang="en-AU">
                        <a:latin typeface="VIC" panose="00000500000000000000" pitchFamily="2" charset="0"/>
                      </a:endParaRPr>
                    </a:p>
                  </a:txBody>
                  <a:tcPr>
                    <a:solidFill>
                      <a:srgbClr val="FFC000"/>
                    </a:solidFill>
                  </a:tcPr>
                </a:tc>
                <a:tc>
                  <a:txBody>
                    <a:bodyPr/>
                    <a:lstStyle/>
                    <a:p>
                      <a:pPr lvl="0" algn="ctr">
                        <a:buNone/>
                      </a:pPr>
                      <a:r>
                        <a:rPr lang="en-AU">
                          <a:latin typeface="VIC"/>
                        </a:rPr>
                        <a:t>31</a:t>
                      </a:r>
                      <a:endParaRPr lang="en-AU">
                        <a:latin typeface="VIC" panose="00000500000000000000" pitchFamily="2" charset="0"/>
                      </a:endParaRPr>
                    </a:p>
                  </a:txBody>
                  <a:tcPr>
                    <a:solidFill>
                      <a:srgbClr val="FFC000"/>
                    </a:solidFill>
                  </a:tcPr>
                </a:tc>
                <a:extLst>
                  <a:ext uri="{0D108BD9-81ED-4DB2-BD59-A6C34878D82A}">
                    <a16:rowId xmlns:a16="http://schemas.microsoft.com/office/drawing/2014/main" val="2658369974"/>
                  </a:ext>
                </a:extLst>
              </a:tr>
              <a:tr h="594239">
                <a:tc>
                  <a:txBody>
                    <a:bodyPr/>
                    <a:lstStyle/>
                    <a:p>
                      <a:pPr marL="0" marR="0" lvl="0" indent="0" algn="l" defTabSz="914400" rtl="0" eaLnBrk="1" latinLnBrk="0" hangingPunct="1">
                        <a:lnSpc>
                          <a:spcPct val="150000"/>
                        </a:lnSpc>
                        <a:spcBef>
                          <a:spcPts val="0"/>
                        </a:spcBef>
                        <a:spcAft>
                          <a:spcPts val="0"/>
                        </a:spcAft>
                        <a:buClr>
                          <a:srgbClr val="000000"/>
                        </a:buClr>
                        <a:buNone/>
                      </a:pPr>
                      <a:r>
                        <a:rPr lang="en-AU" sz="2000" b="1" i="0" u="none" strike="noStrike" kern="1200" noProof="0">
                          <a:solidFill>
                            <a:srgbClr val="1A1A1A"/>
                          </a:solidFill>
                          <a:latin typeface="VIC"/>
                          <a:ea typeface="+mn-ea"/>
                          <a:cs typeface="+mn-cs"/>
                        </a:rPr>
                        <a:t>Entries open for Digital campaign: </a:t>
                      </a:r>
                      <a:r>
                        <a:rPr lang="en-AU" sz="2000" b="0" i="0" u="none" strike="noStrike" kern="1200" noProof="0">
                          <a:solidFill>
                            <a:srgbClr val="1A1A1A"/>
                          </a:solidFill>
                          <a:latin typeface="VIC"/>
                          <a:ea typeface="+mn-ea"/>
                          <a:cs typeface="+mn-cs"/>
                        </a:rPr>
                        <a:t>1 March 2025</a:t>
                      </a:r>
                    </a:p>
                  </a:txBody>
                  <a:tcPr/>
                </a:tc>
                <a:tc>
                  <a:txBody>
                    <a:bodyPr/>
                    <a:lstStyle/>
                    <a:p>
                      <a:endParaRPr lang="en-AU"/>
                    </a:p>
                  </a:txBody>
                  <a:tcPr>
                    <a:solidFill>
                      <a:srgbClr val="FFC000"/>
                    </a:solidFill>
                  </a:tcPr>
                </a:tc>
                <a:tc>
                  <a:txBody>
                    <a:bodyPr/>
                    <a:lstStyle/>
                    <a:p>
                      <a:endParaRPr lang="en-AU"/>
                    </a:p>
                  </a:txBody>
                  <a:tcPr/>
                </a:tc>
                <a:tc>
                  <a:txBody>
                    <a:bodyPr/>
                    <a:lstStyle/>
                    <a:p>
                      <a:endParaRPr lang="en-AU"/>
                    </a:p>
                  </a:txBody>
                  <a:tcPr>
                    <a:solidFill>
                      <a:srgbClr val="EDEAF0"/>
                    </a:solidFill>
                  </a:tcPr>
                </a:tc>
                <a:tc>
                  <a:txBody>
                    <a:bodyPr/>
                    <a:lstStyle/>
                    <a:p>
                      <a:endParaRPr lang="en-AU"/>
                    </a:p>
                  </a:txBody>
                  <a:tcPr/>
                </a:tc>
                <a:tc>
                  <a:txBody>
                    <a:bodyPr/>
                    <a:lstStyle/>
                    <a:p>
                      <a:endParaRPr lang="en-AU"/>
                    </a:p>
                  </a:txBody>
                  <a:tcPr/>
                </a:tc>
                <a:extLst>
                  <a:ext uri="{0D108BD9-81ED-4DB2-BD59-A6C34878D82A}">
                    <a16:rowId xmlns:a16="http://schemas.microsoft.com/office/drawing/2014/main" val="2857291106"/>
                  </a:ext>
                </a:extLst>
              </a:tr>
              <a:tr h="594239">
                <a:tc>
                  <a:txBody>
                    <a:bodyPr/>
                    <a:lstStyle/>
                    <a:p>
                      <a:pPr marL="0" marR="0" lvl="0" indent="0" algn="l" defTabSz="914400" rtl="0" eaLnBrk="1" latinLnBrk="0" hangingPunct="1">
                        <a:lnSpc>
                          <a:spcPct val="150000"/>
                        </a:lnSpc>
                        <a:spcBef>
                          <a:spcPts val="0"/>
                        </a:spcBef>
                        <a:spcAft>
                          <a:spcPts val="0"/>
                        </a:spcAft>
                        <a:buClr>
                          <a:srgbClr val="000000"/>
                        </a:buClr>
                        <a:buNone/>
                      </a:pPr>
                      <a:r>
                        <a:rPr lang="en-AU" sz="2000" b="1" i="0" u="none" strike="noStrike" kern="1200" noProof="0">
                          <a:solidFill>
                            <a:srgbClr val="1A1A1A"/>
                          </a:solidFill>
                          <a:latin typeface="VIC"/>
                          <a:ea typeface="+mn-ea"/>
                          <a:cs typeface="+mn-cs"/>
                        </a:rPr>
                        <a:t>Entries close for digital campaign: </a:t>
                      </a:r>
                      <a:r>
                        <a:rPr lang="en-AU" sz="2000" b="0" i="0" u="none" strike="noStrike" kern="1200" noProof="0">
                          <a:solidFill>
                            <a:srgbClr val="1A1A1A"/>
                          </a:solidFill>
                          <a:latin typeface="VIC"/>
                          <a:ea typeface="+mn-ea"/>
                          <a:cs typeface="+mn-cs"/>
                        </a:rPr>
                        <a:t>30 March 2025</a:t>
                      </a:r>
                    </a:p>
                  </a:txBody>
                  <a:tcPr/>
                </a:tc>
                <a:tc>
                  <a:txBody>
                    <a:bodyPr/>
                    <a:lstStyle/>
                    <a:p>
                      <a:endParaRPr lang="en-AU"/>
                    </a:p>
                  </a:txBody>
                  <a:tcPr>
                    <a:solidFill>
                      <a:srgbClr val="D8D3E0"/>
                    </a:solidFill>
                  </a:tcPr>
                </a:tc>
                <a:tc>
                  <a:txBody>
                    <a:bodyPr/>
                    <a:lstStyle/>
                    <a:p>
                      <a:endParaRPr lang="en-AU"/>
                    </a:p>
                  </a:txBody>
                  <a:tcPr/>
                </a:tc>
                <a:tc>
                  <a:txBody>
                    <a:bodyPr/>
                    <a:lstStyle/>
                    <a:p>
                      <a:endParaRPr lang="en-AU"/>
                    </a:p>
                  </a:txBody>
                  <a:tcPr>
                    <a:solidFill>
                      <a:srgbClr val="D8D3E0"/>
                    </a:solidFill>
                  </a:tcPr>
                </a:tc>
                <a:tc>
                  <a:txBody>
                    <a:bodyPr/>
                    <a:lstStyle/>
                    <a:p>
                      <a:endParaRPr lang="en-AU"/>
                    </a:p>
                  </a:txBody>
                  <a:tcPr>
                    <a:solidFill>
                      <a:srgbClr val="FFC000"/>
                    </a:solidFill>
                  </a:tcPr>
                </a:tc>
                <a:tc>
                  <a:txBody>
                    <a:bodyPr/>
                    <a:lstStyle/>
                    <a:p>
                      <a:endParaRPr lang="en-AU"/>
                    </a:p>
                  </a:txBody>
                  <a:tcPr/>
                </a:tc>
                <a:extLst>
                  <a:ext uri="{0D108BD9-81ED-4DB2-BD59-A6C34878D82A}">
                    <a16:rowId xmlns:a16="http://schemas.microsoft.com/office/drawing/2014/main" val="1663176092"/>
                  </a:ext>
                </a:extLst>
              </a:tr>
              <a:tr h="594239">
                <a:tc>
                  <a:txBody>
                    <a:bodyPr/>
                    <a:lstStyle/>
                    <a:p>
                      <a:pPr marL="0" marR="0" lvl="0" indent="0" algn="l" defTabSz="914400" rtl="0" eaLnBrk="1" fontAlgn="auto" latinLnBrk="0" hangingPunct="1">
                        <a:lnSpc>
                          <a:spcPct val="150000"/>
                        </a:lnSpc>
                        <a:spcBef>
                          <a:spcPts val="0"/>
                        </a:spcBef>
                        <a:spcAft>
                          <a:spcPts val="0"/>
                        </a:spcAft>
                        <a:buClr>
                          <a:srgbClr val="000000"/>
                        </a:buClr>
                        <a:buSzTx/>
                        <a:buFontTx/>
                        <a:buNone/>
                        <a:tabLst/>
                        <a:defRPr/>
                      </a:pPr>
                      <a:r>
                        <a:rPr lang="en-AU" sz="2000" b="1" i="0" u="none" strike="noStrike" kern="1200" noProof="0">
                          <a:solidFill>
                            <a:srgbClr val="1A1A1A"/>
                          </a:solidFill>
                          <a:latin typeface="VIC"/>
                          <a:ea typeface="+mn-ea"/>
                          <a:cs typeface="+mn-cs"/>
                        </a:rPr>
                        <a:t>Entries open for participation </a:t>
                      </a:r>
                      <a:r>
                        <a:rPr lang="en-AU" sz="2000" b="0" i="0" u="none" strike="noStrike" kern="1200" noProof="0">
                          <a:solidFill>
                            <a:srgbClr val="1A1A1A"/>
                          </a:solidFill>
                          <a:latin typeface="VIC"/>
                          <a:ea typeface="+mn-ea"/>
                          <a:cs typeface="+mn-cs"/>
                        </a:rPr>
                        <a:t>(Host event/activity): 17 March 2025</a:t>
                      </a:r>
                    </a:p>
                  </a:txBody>
                  <a:tcPr/>
                </a:tc>
                <a:tc>
                  <a:txBody>
                    <a:bodyPr/>
                    <a:lstStyle/>
                    <a:p>
                      <a:endParaRPr lang="en-AU"/>
                    </a:p>
                  </a:txBody>
                  <a:tcPr>
                    <a:solidFill>
                      <a:srgbClr val="D8D3E0"/>
                    </a:solidFill>
                  </a:tcPr>
                </a:tc>
                <a:tc>
                  <a:txBody>
                    <a:bodyPr/>
                    <a:lstStyle/>
                    <a:p>
                      <a:endParaRPr lang="en-AU"/>
                    </a:p>
                  </a:txBody>
                  <a:tcPr/>
                </a:tc>
                <a:tc>
                  <a:txBody>
                    <a:bodyPr/>
                    <a:lstStyle/>
                    <a:p>
                      <a:endParaRPr lang="en-AU"/>
                    </a:p>
                  </a:txBody>
                  <a:tcPr>
                    <a:solidFill>
                      <a:srgbClr val="FFC000"/>
                    </a:solidFill>
                  </a:tcPr>
                </a:tc>
                <a:tc>
                  <a:txBody>
                    <a:bodyPr/>
                    <a:lstStyle/>
                    <a:p>
                      <a:endParaRPr lang="en-AU"/>
                    </a:p>
                  </a:txBody>
                  <a:tcPr/>
                </a:tc>
                <a:tc>
                  <a:txBody>
                    <a:bodyPr/>
                    <a:lstStyle/>
                    <a:p>
                      <a:endParaRPr lang="en-AU"/>
                    </a:p>
                  </a:txBody>
                  <a:tcPr/>
                </a:tc>
                <a:extLst>
                  <a:ext uri="{0D108BD9-81ED-4DB2-BD59-A6C34878D82A}">
                    <a16:rowId xmlns:a16="http://schemas.microsoft.com/office/drawing/2014/main" val="1847607948"/>
                  </a:ext>
                </a:extLst>
              </a:tr>
              <a:tr h="594239">
                <a:tc>
                  <a:txBody>
                    <a:bodyPr/>
                    <a:lstStyle/>
                    <a:p>
                      <a:pPr marL="0" marR="0" lvl="0" indent="0" algn="l" defTabSz="914400" rtl="0" eaLnBrk="1" latinLnBrk="0" hangingPunct="1">
                        <a:lnSpc>
                          <a:spcPct val="150000"/>
                        </a:lnSpc>
                        <a:spcBef>
                          <a:spcPts val="0"/>
                        </a:spcBef>
                        <a:spcAft>
                          <a:spcPts val="0"/>
                        </a:spcAft>
                        <a:buClr>
                          <a:srgbClr val="000000"/>
                        </a:buClr>
                        <a:buNone/>
                      </a:pPr>
                      <a:r>
                        <a:rPr lang="en-AU" sz="2000" b="1" i="0" u="none" strike="noStrike" kern="1200" noProof="0">
                          <a:solidFill>
                            <a:srgbClr val="1A1A1A"/>
                          </a:solidFill>
                          <a:latin typeface="VIC"/>
                          <a:ea typeface="+mn-ea"/>
                          <a:cs typeface="+mn-cs"/>
                        </a:rPr>
                        <a:t>Cultural Diversity Week Begins: </a:t>
                      </a:r>
                      <a:r>
                        <a:rPr lang="en-AU" sz="2000" b="0" i="0" u="none" strike="noStrike" kern="1200" noProof="0">
                          <a:solidFill>
                            <a:srgbClr val="1A1A1A"/>
                          </a:solidFill>
                          <a:latin typeface="VIC"/>
                          <a:ea typeface="+mn-ea"/>
                          <a:cs typeface="+mn-cs"/>
                        </a:rPr>
                        <a:t>17 March 2025</a:t>
                      </a:r>
                    </a:p>
                  </a:txBody>
                  <a:tcPr/>
                </a:tc>
                <a:tc>
                  <a:txBody>
                    <a:bodyPr/>
                    <a:lstStyle/>
                    <a:p>
                      <a:endParaRPr lang="en-AU"/>
                    </a:p>
                  </a:txBody>
                  <a:tcPr/>
                </a:tc>
                <a:tc>
                  <a:txBody>
                    <a:bodyPr/>
                    <a:lstStyle/>
                    <a:p>
                      <a:endParaRPr lang="en-AU"/>
                    </a:p>
                  </a:txBody>
                  <a:tcPr/>
                </a:tc>
                <a:tc>
                  <a:txBody>
                    <a:bodyPr/>
                    <a:lstStyle/>
                    <a:p>
                      <a:endParaRPr lang="en-AU"/>
                    </a:p>
                  </a:txBody>
                  <a:tcPr>
                    <a:solidFill>
                      <a:srgbClr val="FFC000"/>
                    </a:solidFill>
                  </a:tcPr>
                </a:tc>
                <a:tc>
                  <a:txBody>
                    <a:bodyPr/>
                    <a:lstStyle/>
                    <a:p>
                      <a:endParaRPr lang="en-AU"/>
                    </a:p>
                  </a:txBody>
                  <a:tcPr/>
                </a:tc>
                <a:tc>
                  <a:txBody>
                    <a:bodyPr/>
                    <a:lstStyle/>
                    <a:p>
                      <a:endParaRPr lang="en-AU"/>
                    </a:p>
                  </a:txBody>
                  <a:tcPr/>
                </a:tc>
                <a:extLst>
                  <a:ext uri="{0D108BD9-81ED-4DB2-BD59-A6C34878D82A}">
                    <a16:rowId xmlns:a16="http://schemas.microsoft.com/office/drawing/2014/main" val="3685638407"/>
                  </a:ext>
                </a:extLst>
              </a:tr>
              <a:tr h="594239">
                <a:tc>
                  <a:txBody>
                    <a:bodyPr/>
                    <a:lstStyle/>
                    <a:p>
                      <a:pPr lvl="0" algn="l">
                        <a:buNone/>
                      </a:pPr>
                      <a:r>
                        <a:rPr lang="en-AU" sz="2000" b="1" i="0" u="none" strike="noStrike" noProof="0">
                          <a:solidFill>
                            <a:srgbClr val="1A1A1A"/>
                          </a:solidFill>
                          <a:latin typeface="VIC"/>
                        </a:rPr>
                        <a:t>Victorian Multicultural Festival: </a:t>
                      </a:r>
                      <a:r>
                        <a:rPr lang="en-AU" sz="2000" b="0" i="0" u="none" strike="noStrike" noProof="0">
                          <a:solidFill>
                            <a:srgbClr val="1A1A1A"/>
                          </a:solidFill>
                          <a:latin typeface="VIC"/>
                        </a:rPr>
                        <a:t>21 to 23 March 2025</a:t>
                      </a:r>
                      <a:endParaRPr lang="en-US" b="0"/>
                    </a:p>
                  </a:txBody>
                  <a:tcPr/>
                </a:tc>
                <a:tc>
                  <a:txBody>
                    <a:bodyPr/>
                    <a:lstStyle/>
                    <a:p>
                      <a:endParaRPr lang="en-AU"/>
                    </a:p>
                  </a:txBody>
                  <a:tcPr/>
                </a:tc>
                <a:tc>
                  <a:txBody>
                    <a:bodyPr/>
                    <a:lstStyle/>
                    <a:p>
                      <a:endParaRPr lang="en-AU"/>
                    </a:p>
                  </a:txBody>
                  <a:tcPr/>
                </a:tc>
                <a:tc>
                  <a:txBody>
                    <a:bodyPr/>
                    <a:lstStyle/>
                    <a:p>
                      <a:endParaRPr lang="en-AU"/>
                    </a:p>
                  </a:txBody>
                  <a:tcPr>
                    <a:solidFill>
                      <a:srgbClr val="FFC000"/>
                    </a:solidFill>
                  </a:tcPr>
                </a:tc>
                <a:tc>
                  <a:txBody>
                    <a:bodyPr/>
                    <a:lstStyle/>
                    <a:p>
                      <a:endParaRPr lang="en-AU"/>
                    </a:p>
                  </a:txBody>
                  <a:tcPr>
                    <a:solidFill>
                      <a:srgbClr val="D8D3E0"/>
                    </a:solidFill>
                  </a:tcPr>
                </a:tc>
                <a:tc>
                  <a:txBody>
                    <a:bodyPr/>
                    <a:lstStyle/>
                    <a:p>
                      <a:endParaRPr lang="en-AU"/>
                    </a:p>
                  </a:txBody>
                  <a:tcPr/>
                </a:tc>
                <a:extLst>
                  <a:ext uri="{0D108BD9-81ED-4DB2-BD59-A6C34878D82A}">
                    <a16:rowId xmlns:a16="http://schemas.microsoft.com/office/drawing/2014/main" val="1656526354"/>
                  </a:ext>
                </a:extLst>
              </a:tr>
              <a:tr h="594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1A1A1A"/>
                          </a:solidFill>
                          <a:effectLst/>
                          <a:uLnTx/>
                          <a:uFillTx/>
                          <a:latin typeface="VIC"/>
                          <a:ea typeface="+mn-ea"/>
                          <a:cs typeface="+mn-cs"/>
                        </a:rPr>
                        <a:t>Winners announced</a:t>
                      </a:r>
                      <a:endParaRPr lang="en-US" b="0"/>
                    </a:p>
                  </a:txBody>
                  <a:tcPr/>
                </a:tc>
                <a:tc>
                  <a:txBody>
                    <a:bodyPr/>
                    <a:lstStyle/>
                    <a:p>
                      <a:endParaRPr lang="en-AU"/>
                    </a:p>
                  </a:txBody>
                  <a:tcPr/>
                </a:tc>
                <a:tc>
                  <a:txBody>
                    <a:bodyPr/>
                    <a:lstStyle/>
                    <a:p>
                      <a:endParaRPr lang="en-AU"/>
                    </a:p>
                  </a:txBody>
                  <a:tcPr/>
                </a:tc>
                <a:tc>
                  <a:txBody>
                    <a:bodyPr/>
                    <a:lstStyle/>
                    <a:p>
                      <a:endParaRPr lang="en-AU"/>
                    </a:p>
                  </a:txBody>
                  <a:tcPr>
                    <a:solidFill>
                      <a:srgbClr val="D8D3E0"/>
                    </a:solidFill>
                  </a:tcPr>
                </a:tc>
                <a:tc>
                  <a:txBody>
                    <a:bodyPr/>
                    <a:lstStyle/>
                    <a:p>
                      <a:endParaRPr lang="en-AU"/>
                    </a:p>
                  </a:txBody>
                  <a:tcPr>
                    <a:solidFill>
                      <a:srgbClr val="D8D3E0"/>
                    </a:solidFill>
                  </a:tcPr>
                </a:tc>
                <a:tc>
                  <a:txBody>
                    <a:bodyPr/>
                    <a:lstStyle/>
                    <a:p>
                      <a:endParaRPr lang="en-AU"/>
                    </a:p>
                  </a:txBody>
                  <a:tcPr>
                    <a:solidFill>
                      <a:srgbClr val="FFC000"/>
                    </a:solidFill>
                  </a:tcPr>
                </a:tc>
                <a:extLst>
                  <a:ext uri="{0D108BD9-81ED-4DB2-BD59-A6C34878D82A}">
                    <a16:rowId xmlns:a16="http://schemas.microsoft.com/office/drawing/2014/main" val="1043728894"/>
                  </a:ext>
                </a:extLst>
              </a:tr>
            </a:tbl>
          </a:graphicData>
        </a:graphic>
      </p:graphicFrame>
    </p:spTree>
    <p:extLst>
      <p:ext uri="{BB962C8B-B14F-4D97-AF65-F5344CB8AC3E}">
        <p14:creationId xmlns:p14="http://schemas.microsoft.com/office/powerpoint/2010/main" val="1145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EDACE1-8EBC-29A2-4C8D-5E3CF3DAC81E}"/>
              </a:ext>
            </a:extLst>
          </p:cNvPr>
          <p:cNvSpPr/>
          <p:nvPr/>
        </p:nvSpPr>
        <p:spPr>
          <a:xfrm>
            <a:off x="0" y="0"/>
            <a:ext cx="8534400" cy="10287000"/>
          </a:xfrm>
          <a:prstGeom prst="rect">
            <a:avLst/>
          </a:prstGeom>
          <a:solidFill>
            <a:srgbClr val="F7D0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10">
            <a:extLst>
              <a:ext uri="{FF2B5EF4-FFF2-40B4-BE49-F238E27FC236}">
                <a16:creationId xmlns:a16="http://schemas.microsoft.com/office/drawing/2014/main" id="{8ABA1C7B-CD74-C6BE-5BC2-9030641BF251}"/>
              </a:ext>
            </a:extLst>
          </p:cNvPr>
          <p:cNvSpPr txBox="1"/>
          <p:nvPr/>
        </p:nvSpPr>
        <p:spPr>
          <a:xfrm>
            <a:off x="613611" y="1557999"/>
            <a:ext cx="8915468" cy="885050"/>
          </a:xfrm>
          <a:prstGeom prst="rect">
            <a:avLst/>
          </a:prstGeom>
        </p:spPr>
        <p:txBody>
          <a:bodyPr lIns="0" tIns="0" rIns="0" bIns="0" rtlCol="0" anchor="t">
            <a:spAutoFit/>
          </a:bodyPr>
          <a:lstStyle/>
          <a:p>
            <a:pPr algn="just">
              <a:lnSpc>
                <a:spcPts val="6571"/>
              </a:lnSpc>
            </a:pPr>
            <a:r>
              <a:rPr lang="en-US" sz="6500">
                <a:latin typeface="VIC 1"/>
                <a:ea typeface="VIC 1"/>
                <a:cs typeface="VIC 1"/>
                <a:sym typeface="VIC 1"/>
              </a:rPr>
              <a:t>Contents</a:t>
            </a:r>
          </a:p>
        </p:txBody>
      </p:sp>
      <p:sp>
        <p:nvSpPr>
          <p:cNvPr id="8" name="Rectangle 7">
            <a:extLst>
              <a:ext uri="{FF2B5EF4-FFF2-40B4-BE49-F238E27FC236}">
                <a16:creationId xmlns:a16="http://schemas.microsoft.com/office/drawing/2014/main" id="{7044C82E-F1AE-E17F-33F5-09B33F703B57}"/>
              </a:ext>
            </a:extLst>
          </p:cNvPr>
          <p:cNvSpPr/>
          <p:nvPr/>
        </p:nvSpPr>
        <p:spPr>
          <a:xfrm>
            <a:off x="613611" y="2728799"/>
            <a:ext cx="914400" cy="762000"/>
          </a:xfrm>
          <a:prstGeom prst="rect">
            <a:avLst/>
          </a:prstGeom>
          <a:solidFill>
            <a:srgbClr val="F7D0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Table 1">
            <a:extLst>
              <a:ext uri="{FF2B5EF4-FFF2-40B4-BE49-F238E27FC236}">
                <a16:creationId xmlns:a16="http://schemas.microsoft.com/office/drawing/2014/main" id="{035BF880-39EE-8513-1DC0-CA14DBB74B6A}"/>
              </a:ext>
            </a:extLst>
          </p:cNvPr>
          <p:cNvGraphicFramePr>
            <a:graphicFrameLocks noGrp="1"/>
          </p:cNvGraphicFramePr>
          <p:nvPr>
            <p:extLst>
              <p:ext uri="{D42A27DB-BD31-4B8C-83A1-F6EECF244321}">
                <p14:modId xmlns:p14="http://schemas.microsoft.com/office/powerpoint/2010/main" val="103286107"/>
              </p:ext>
            </p:extLst>
          </p:nvPr>
        </p:nvGraphicFramePr>
        <p:xfrm>
          <a:off x="9750752" y="368148"/>
          <a:ext cx="7534654" cy="9491525"/>
        </p:xfrm>
        <a:graphic>
          <a:graphicData uri="http://schemas.openxmlformats.org/drawingml/2006/table">
            <a:tbl>
              <a:tblPr firstRow="1" bandRow="1">
                <a:tableStyleId>{5C22544A-7EE6-4342-B048-85BDC9FD1C3A}</a:tableStyleId>
              </a:tblPr>
              <a:tblGrid>
                <a:gridCol w="6425182">
                  <a:extLst>
                    <a:ext uri="{9D8B030D-6E8A-4147-A177-3AD203B41FA5}">
                      <a16:colId xmlns:a16="http://schemas.microsoft.com/office/drawing/2014/main" val="1268403393"/>
                    </a:ext>
                  </a:extLst>
                </a:gridCol>
                <a:gridCol w="1109472">
                  <a:extLst>
                    <a:ext uri="{9D8B030D-6E8A-4147-A177-3AD203B41FA5}">
                      <a16:colId xmlns:a16="http://schemas.microsoft.com/office/drawing/2014/main" val="3045433599"/>
                    </a:ext>
                  </a:extLst>
                </a:gridCol>
              </a:tblGrid>
              <a:tr h="370840">
                <a:tc>
                  <a:txBody>
                    <a:bodyPr/>
                    <a:lstStyle/>
                    <a:p>
                      <a:r>
                        <a:rPr lang="en-AU" sz="2800" b="0" kern="1200">
                          <a:solidFill>
                            <a:schemeClr val="dk1"/>
                          </a:solidFill>
                          <a:latin typeface="VIC"/>
                          <a:ea typeface="+mn-ea"/>
                          <a:cs typeface="+mn-cs"/>
                        </a:rPr>
                        <a:t>Acknowledgement of Country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b="0" kern="1200">
                          <a:solidFill>
                            <a:schemeClr val="dk1"/>
                          </a:solidFill>
                          <a:latin typeface="VIC"/>
                          <a:ea typeface="+mn-ea"/>
                          <a:cs typeface="+mn-cs"/>
                        </a:rPr>
                        <a:t>3</a:t>
                      </a:r>
                    </a:p>
                    <a:p>
                      <a:pPr algn="ctr"/>
                      <a:endParaRPr lang="en-AU" sz="2800" b="0" kern="1200">
                        <a:solidFill>
                          <a:schemeClr val="dk1"/>
                        </a:solidFill>
                        <a:latin typeface="VIC" panose="00000500000000000000" pitchFamily="2"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1219317"/>
                  </a:ext>
                </a:extLst>
              </a:tr>
              <a:tr h="370840">
                <a:tc>
                  <a:txBody>
                    <a:bodyPr/>
                    <a:lstStyle/>
                    <a:p>
                      <a:r>
                        <a:rPr lang="en-AU" sz="2800">
                          <a:latin typeface="VIC"/>
                        </a:rPr>
                        <a:t>Introduction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4</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4386714"/>
                  </a:ext>
                </a:extLst>
              </a:tr>
              <a:tr h="370840">
                <a:tc>
                  <a:txBody>
                    <a:bodyPr/>
                    <a:lstStyle/>
                    <a:p>
                      <a:r>
                        <a:rPr lang="en-AU" sz="2800" dirty="0">
                          <a:latin typeface="VIC"/>
                        </a:rPr>
                        <a:t>Teacher’s resource kit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5</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97393804"/>
                  </a:ext>
                </a:extLst>
              </a:tr>
              <a:tr h="370840">
                <a:tc>
                  <a:txBody>
                    <a:bodyPr/>
                    <a:lstStyle/>
                    <a:p>
                      <a:r>
                        <a:rPr lang="en-AU" sz="2800">
                          <a:solidFill>
                            <a:srgbClr val="000000"/>
                          </a:solidFill>
                          <a:latin typeface="VIC"/>
                        </a:rPr>
                        <a:t>Help spread the word</a:t>
                      </a:r>
                      <a:endParaRPr lang="en-AU" sz="2800">
                        <a:latin typeface="VIC"/>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6</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89708175"/>
                  </a:ext>
                </a:extLst>
              </a:tr>
              <a:tr h="370840">
                <a:tc>
                  <a:txBody>
                    <a:bodyPr/>
                    <a:lstStyle/>
                    <a:p>
                      <a:r>
                        <a:rPr lang="en-AU" sz="2800">
                          <a:latin typeface="VIC"/>
                        </a:rPr>
                        <a:t>Key messaging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7</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9218593"/>
                  </a:ext>
                </a:extLst>
              </a:tr>
              <a:tr h="370840">
                <a:tc>
                  <a:txBody>
                    <a:bodyPr/>
                    <a:lstStyle/>
                    <a:p>
                      <a:r>
                        <a:rPr lang="en-AU" sz="2800">
                          <a:latin typeface="VIC"/>
                        </a:rPr>
                        <a:t>How you can participate</a:t>
                      </a:r>
                    </a:p>
                    <a:p>
                      <a:endParaRPr lang="en-AU" sz="2800">
                        <a:latin typeface="VIC"/>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panose="00000500000000000000" pitchFamily="2" charset="0"/>
                        </a:rPr>
                        <a:t>8-10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45894471"/>
                  </a:ext>
                </a:extLst>
              </a:tr>
              <a:tr h="370840">
                <a:tc>
                  <a:txBody>
                    <a:bodyPr/>
                    <a:lstStyle/>
                    <a:p>
                      <a:r>
                        <a:rPr lang="en-AU" sz="2800">
                          <a:latin typeface="VIC"/>
                        </a:rPr>
                        <a:t>Creative assets to be shared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11-17</a:t>
                      </a:r>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70345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kern="1200">
                          <a:solidFill>
                            <a:schemeClr val="dk1"/>
                          </a:solidFill>
                          <a:latin typeface="VIC"/>
                          <a:ea typeface="+mn-ea"/>
                          <a:cs typeface="+mn-cs"/>
                          <a:sym typeface="Arial Bold"/>
                        </a:rPr>
                        <a:t>CDW important observances</a:t>
                      </a:r>
                      <a:endParaRPr lang="en-US" sz="2800" kern="1200">
                        <a:solidFill>
                          <a:schemeClr val="dk1"/>
                        </a:solidFill>
                        <a:latin typeface="VIC"/>
                        <a:ea typeface="+mn-ea"/>
                        <a:cs typeface="+mn-cs"/>
                        <a:sym typeface="Arial Bold"/>
                      </a:endParaRPr>
                    </a:p>
                    <a:p>
                      <a:endParaRPr lang="en-AU" sz="2800">
                        <a:latin typeface="VIC"/>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panose="00000500000000000000" pitchFamily="2" charset="0"/>
                        </a:rPr>
                        <a:t>18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6706511"/>
                  </a:ext>
                </a:extLst>
              </a:tr>
              <a:tr h="370840">
                <a:tc>
                  <a:txBody>
                    <a:bodyPr/>
                    <a:lstStyle/>
                    <a:p>
                      <a:r>
                        <a:rPr lang="en-AU" sz="2800">
                          <a:latin typeface="VIC"/>
                        </a:rPr>
                        <a:t>Key milestones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a:latin typeface="VIC"/>
                        </a:rPr>
                        <a:t>19</a:t>
                      </a:r>
                      <a:endParaRPr lang="en-US"/>
                    </a:p>
                    <a:p>
                      <a:pPr algn="ctr"/>
                      <a:endParaRPr lang="en-AU" sz="280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00997334"/>
                  </a:ext>
                </a:extLst>
              </a:tr>
              <a:tr h="987605">
                <a:tc>
                  <a:txBody>
                    <a:bodyPr/>
                    <a:lstStyle/>
                    <a:p>
                      <a:r>
                        <a:rPr lang="en-AU" sz="2800">
                          <a:solidFill>
                            <a:srgbClr val="000000"/>
                          </a:solidFill>
                          <a:latin typeface="VIC"/>
                        </a:rPr>
                        <a:t>Contact</a:t>
                      </a:r>
                      <a:endParaRPr lang="en-AU" sz="2800">
                        <a:latin typeface="VIC"/>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AU" sz="2800" dirty="0">
                          <a:latin typeface="VIC"/>
                        </a:rPr>
                        <a:t>21</a:t>
                      </a:r>
                    </a:p>
                    <a:p>
                      <a:pPr algn="ctr"/>
                      <a:endParaRPr lang="en-AU" sz="2800" dirty="0">
                        <a:latin typeface="VIC" panose="00000500000000000000" pitchFamily="2"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8825274"/>
                  </a:ext>
                </a:extLst>
              </a:tr>
            </a:tbl>
          </a:graphicData>
        </a:graphic>
      </p:graphicFrame>
      <p:pic>
        <p:nvPicPr>
          <p:cNvPr id="12" name="Picture 11">
            <a:extLst>
              <a:ext uri="{FF2B5EF4-FFF2-40B4-BE49-F238E27FC236}">
                <a16:creationId xmlns:a16="http://schemas.microsoft.com/office/drawing/2014/main" id="{B86D35F5-10DA-F232-66E3-4E47BE0CBAD8}"/>
              </a:ext>
            </a:extLst>
          </p:cNvPr>
          <p:cNvPicPr>
            <a:picLocks noChangeAspect="1"/>
          </p:cNvPicPr>
          <p:nvPr/>
        </p:nvPicPr>
        <p:blipFill>
          <a:blip r:embed="rId2"/>
          <a:stretch>
            <a:fillRect/>
          </a:stretch>
        </p:blipFill>
        <p:spPr>
          <a:xfrm>
            <a:off x="391938" y="2554790"/>
            <a:ext cx="6696806" cy="5250057"/>
          </a:xfrm>
          <a:prstGeom prst="rect">
            <a:avLst/>
          </a:prstGeom>
        </p:spPr>
      </p:pic>
    </p:spTree>
    <p:extLst>
      <p:ext uri="{BB962C8B-B14F-4D97-AF65-F5344CB8AC3E}">
        <p14:creationId xmlns:p14="http://schemas.microsoft.com/office/powerpoint/2010/main" val="350533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yellow and white rectangle&#10;&#10;AI-generated content may be incorrect.">
            <a:extLst>
              <a:ext uri="{FF2B5EF4-FFF2-40B4-BE49-F238E27FC236}">
                <a16:creationId xmlns:a16="http://schemas.microsoft.com/office/drawing/2014/main" id="{8BF6E4AD-5D22-3660-2155-6B6E62DCC101}"/>
              </a:ext>
            </a:extLst>
          </p:cNvPr>
          <p:cNvPicPr>
            <a:picLocks noChangeAspect="1"/>
          </p:cNvPicPr>
          <p:nvPr/>
        </p:nvPicPr>
        <p:blipFill>
          <a:blip r:embed="rId2"/>
          <a:stretch>
            <a:fillRect/>
          </a:stretch>
        </p:blipFill>
        <p:spPr>
          <a:xfrm>
            <a:off x="0" y="-1640"/>
            <a:ext cx="18288000" cy="10283952"/>
          </a:xfrm>
          <a:prstGeom prst="rect">
            <a:avLst/>
          </a:prstGeom>
        </p:spPr>
      </p:pic>
      <p:sp>
        <p:nvSpPr>
          <p:cNvPr id="3" name="Title 1">
            <a:extLst>
              <a:ext uri="{FF2B5EF4-FFF2-40B4-BE49-F238E27FC236}">
                <a16:creationId xmlns:a16="http://schemas.microsoft.com/office/drawing/2014/main" id="{9824B9E5-569E-F9DF-A211-72A76E0A29E2}"/>
              </a:ext>
            </a:extLst>
          </p:cNvPr>
          <p:cNvSpPr txBox="1">
            <a:spLocks/>
          </p:cNvSpPr>
          <p:nvPr/>
        </p:nvSpPr>
        <p:spPr>
          <a:xfrm>
            <a:off x="143374" y="616776"/>
            <a:ext cx="16196721" cy="893253"/>
          </a:xfrm>
          <a:prstGeom prst="rect">
            <a:avLst/>
          </a:prstGeom>
        </p:spPr>
        <p:txBody>
          <a:bodyPr lIns="137160" tIns="68580" rIns="137160" bIns="68580" anchor="t"/>
          <a:lstStyle>
            <a:lvl1pPr algn="l" defTabSz="914400" rtl="0" eaLnBrk="1" latinLnBrk="0" hangingPunct="1">
              <a:lnSpc>
                <a:spcPct val="90000"/>
              </a:lnSpc>
              <a:spcBef>
                <a:spcPct val="0"/>
              </a:spcBef>
              <a:buNone/>
              <a:defRPr sz="3600" kern="1200">
                <a:solidFill>
                  <a:srgbClr val="66308D"/>
                </a:solidFill>
                <a:latin typeface="+mj-lt"/>
                <a:ea typeface="+mj-ea"/>
                <a:cs typeface="+mj-cs"/>
              </a:defRPr>
            </a:lvl1pPr>
          </a:lstStyle>
          <a:p>
            <a:r>
              <a:rPr lang="en-AU" sz="4800" b="1">
                <a:solidFill>
                  <a:schemeClr val="tx1"/>
                </a:solidFill>
                <a:latin typeface="VIC"/>
              </a:rPr>
              <a:t>Cultural </a:t>
            </a:r>
            <a:r>
              <a:rPr lang="en-AU" sz="4800" b="1">
                <a:solidFill>
                  <a:schemeClr val="tx1"/>
                </a:solidFill>
                <a:latin typeface="VIC"/>
                <a:cs typeface="Arial Bold"/>
              </a:rPr>
              <a:t>Diversity</a:t>
            </a:r>
            <a:r>
              <a:rPr lang="en-AU" sz="4800" b="1">
                <a:solidFill>
                  <a:schemeClr val="tx1"/>
                </a:solidFill>
                <a:latin typeface="VIC"/>
              </a:rPr>
              <a:t> Week partners and sponsors</a:t>
            </a:r>
          </a:p>
        </p:txBody>
      </p:sp>
      <p:sp>
        <p:nvSpPr>
          <p:cNvPr id="5" name="TextBox 4">
            <a:extLst>
              <a:ext uri="{FF2B5EF4-FFF2-40B4-BE49-F238E27FC236}">
                <a16:creationId xmlns:a16="http://schemas.microsoft.com/office/drawing/2014/main" id="{D9EA859C-F97D-A69B-9F5E-023E53D7613A}"/>
              </a:ext>
            </a:extLst>
          </p:cNvPr>
          <p:cNvSpPr txBox="1"/>
          <p:nvPr/>
        </p:nvSpPr>
        <p:spPr>
          <a:xfrm>
            <a:off x="7754897" y="7434046"/>
            <a:ext cx="3445458" cy="1708160"/>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spcBef>
                <a:spcPts val="900"/>
              </a:spcBef>
              <a:spcAft>
                <a:spcPts val="900"/>
              </a:spcAft>
            </a:pPr>
            <a:r>
              <a:rPr lang="en-AU" sz="2400" b="1">
                <a:solidFill>
                  <a:srgbClr val="7030A0"/>
                </a:solidFill>
                <a:latin typeface="VIC"/>
                <a:cs typeface="Calibri"/>
              </a:rPr>
              <a:t>Supporting Partners</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sp>
        <p:nvSpPr>
          <p:cNvPr id="7" name="TextBox 6">
            <a:extLst>
              <a:ext uri="{FF2B5EF4-FFF2-40B4-BE49-F238E27FC236}">
                <a16:creationId xmlns:a16="http://schemas.microsoft.com/office/drawing/2014/main" id="{86CDACAB-9E0D-6A1B-65FC-6451C22D3AE5}"/>
              </a:ext>
            </a:extLst>
          </p:cNvPr>
          <p:cNvSpPr txBox="1"/>
          <p:nvPr/>
        </p:nvSpPr>
        <p:spPr>
          <a:xfrm>
            <a:off x="1280782" y="2327530"/>
            <a:ext cx="3550016" cy="1708160"/>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ts val="900"/>
              </a:spcAft>
            </a:pPr>
            <a:r>
              <a:rPr lang="en-AU" sz="2400" b="1">
                <a:solidFill>
                  <a:srgbClr val="7030A0"/>
                </a:solidFill>
                <a:latin typeface="VIC"/>
                <a:cs typeface="Calibri"/>
              </a:rPr>
              <a:t>Major Partner</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pic>
        <p:nvPicPr>
          <p:cNvPr id="11" name="Picture 10" descr="What to Expect — Foot Solutions Australia - Foot &amp; Ankle ...">
            <a:extLst>
              <a:ext uri="{FF2B5EF4-FFF2-40B4-BE49-F238E27FC236}">
                <a16:creationId xmlns:a16="http://schemas.microsoft.com/office/drawing/2014/main" id="{6F821E92-9F40-96C8-0FB0-6ED70BC1DD0C}"/>
              </a:ext>
            </a:extLst>
          </p:cNvPr>
          <p:cNvPicPr>
            <a:picLocks noChangeAspect="1"/>
          </p:cNvPicPr>
          <p:nvPr/>
        </p:nvPicPr>
        <p:blipFill>
          <a:blip r:embed="rId3"/>
          <a:stretch>
            <a:fillRect/>
          </a:stretch>
        </p:blipFill>
        <p:spPr>
          <a:xfrm>
            <a:off x="6479863" y="8484672"/>
            <a:ext cx="2220854" cy="1150253"/>
          </a:xfrm>
          <a:prstGeom prst="rect">
            <a:avLst/>
          </a:prstGeom>
        </p:spPr>
      </p:pic>
      <p:pic>
        <p:nvPicPr>
          <p:cNvPr id="13" name="Picture 12" descr="Victorian Electoral Commission (VEC) survey | Your Kingston Your Say">
            <a:extLst>
              <a:ext uri="{FF2B5EF4-FFF2-40B4-BE49-F238E27FC236}">
                <a16:creationId xmlns:a16="http://schemas.microsoft.com/office/drawing/2014/main" id="{50A99EAE-752D-E67A-C162-E01ED46913A1}"/>
              </a:ext>
            </a:extLst>
          </p:cNvPr>
          <p:cNvPicPr>
            <a:picLocks noChangeAspect="1"/>
          </p:cNvPicPr>
          <p:nvPr/>
        </p:nvPicPr>
        <p:blipFill>
          <a:blip r:embed="rId4"/>
          <a:stretch>
            <a:fillRect/>
          </a:stretch>
        </p:blipFill>
        <p:spPr>
          <a:xfrm>
            <a:off x="15203285" y="8466442"/>
            <a:ext cx="2723618" cy="1006641"/>
          </a:xfrm>
          <a:prstGeom prst="rect">
            <a:avLst/>
          </a:prstGeom>
        </p:spPr>
      </p:pic>
      <p:pic>
        <p:nvPicPr>
          <p:cNvPr id="15" name="Picture 14" descr="John Stonemart">
            <a:extLst>
              <a:ext uri="{FF2B5EF4-FFF2-40B4-BE49-F238E27FC236}">
                <a16:creationId xmlns:a16="http://schemas.microsoft.com/office/drawing/2014/main" id="{5375BAB4-6AC9-D730-7E0B-DC04F8957B68}"/>
              </a:ext>
            </a:extLst>
          </p:cNvPr>
          <p:cNvPicPr>
            <a:picLocks noChangeAspect="1"/>
          </p:cNvPicPr>
          <p:nvPr/>
        </p:nvPicPr>
        <p:blipFill>
          <a:blip r:embed="rId5"/>
          <a:stretch>
            <a:fillRect/>
          </a:stretch>
        </p:blipFill>
        <p:spPr>
          <a:xfrm>
            <a:off x="12481597" y="8220555"/>
            <a:ext cx="2025236" cy="1385660"/>
          </a:xfrm>
          <a:prstGeom prst="rect">
            <a:avLst/>
          </a:prstGeom>
        </p:spPr>
      </p:pic>
      <p:pic>
        <p:nvPicPr>
          <p:cNvPr id="17" name="Picture 16" descr="Louvre Pergolas | Retractable Louvred Pergola| LouvreElite Melbourne">
            <a:extLst>
              <a:ext uri="{FF2B5EF4-FFF2-40B4-BE49-F238E27FC236}">
                <a16:creationId xmlns:a16="http://schemas.microsoft.com/office/drawing/2014/main" id="{C28E67CA-7299-42DF-5F4C-399D17904719}"/>
              </a:ext>
            </a:extLst>
          </p:cNvPr>
          <p:cNvPicPr>
            <a:picLocks noChangeAspect="1"/>
          </p:cNvPicPr>
          <p:nvPr/>
        </p:nvPicPr>
        <p:blipFill>
          <a:blip r:embed="rId6"/>
          <a:srcRect l="225" t="22295" r="377" b="-655"/>
          <a:stretch/>
        </p:blipFill>
        <p:spPr>
          <a:xfrm>
            <a:off x="3438632" y="8484672"/>
            <a:ext cx="2349227" cy="1641581"/>
          </a:xfrm>
          <a:prstGeom prst="rect">
            <a:avLst/>
          </a:prstGeom>
        </p:spPr>
      </p:pic>
      <p:pic>
        <p:nvPicPr>
          <p:cNvPr id="19" name="Picture 18" descr="My Blog – My WordPress Blog">
            <a:extLst>
              <a:ext uri="{FF2B5EF4-FFF2-40B4-BE49-F238E27FC236}">
                <a16:creationId xmlns:a16="http://schemas.microsoft.com/office/drawing/2014/main" id="{C7BEF3CC-FC1C-96A9-7737-E03B51A869AA}"/>
              </a:ext>
            </a:extLst>
          </p:cNvPr>
          <p:cNvPicPr>
            <a:picLocks noChangeAspect="1"/>
          </p:cNvPicPr>
          <p:nvPr/>
        </p:nvPicPr>
        <p:blipFill>
          <a:blip r:embed="rId7"/>
          <a:stretch>
            <a:fillRect/>
          </a:stretch>
        </p:blipFill>
        <p:spPr>
          <a:xfrm>
            <a:off x="9148471" y="8484672"/>
            <a:ext cx="2867198" cy="1035077"/>
          </a:xfrm>
          <a:prstGeom prst="rect">
            <a:avLst/>
          </a:prstGeom>
        </p:spPr>
      </p:pic>
      <p:sp>
        <p:nvSpPr>
          <p:cNvPr id="21" name="TextBox 20">
            <a:extLst>
              <a:ext uri="{FF2B5EF4-FFF2-40B4-BE49-F238E27FC236}">
                <a16:creationId xmlns:a16="http://schemas.microsoft.com/office/drawing/2014/main" id="{FDC8F7EB-77C0-0071-72D8-56B111EF1F0E}"/>
              </a:ext>
            </a:extLst>
          </p:cNvPr>
          <p:cNvSpPr txBox="1"/>
          <p:nvPr/>
        </p:nvSpPr>
        <p:spPr>
          <a:xfrm>
            <a:off x="14002910" y="1615388"/>
            <a:ext cx="5594532" cy="2446824"/>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ts val="900"/>
              </a:spcAft>
            </a:pPr>
            <a:br>
              <a:rPr lang="en-AU" sz="2400" b="1">
                <a:latin typeface="VIC"/>
                <a:cs typeface="Calibri"/>
              </a:rPr>
            </a:br>
            <a:br>
              <a:rPr lang="en-AU" sz="2400" b="1">
                <a:latin typeface="VIC"/>
                <a:cs typeface="Calibri"/>
              </a:rPr>
            </a:br>
            <a:r>
              <a:rPr lang="en-AU" sz="2400" b="1">
                <a:solidFill>
                  <a:srgbClr val="7030A0"/>
                </a:solidFill>
                <a:latin typeface="VIC"/>
                <a:cs typeface="Calibri"/>
              </a:rPr>
              <a:t>Delivery Partner</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pic>
        <p:nvPicPr>
          <p:cNvPr id="23" name="Picture 22" descr="A yellow and black logo&#10;&#10;Description automatically generated">
            <a:extLst>
              <a:ext uri="{FF2B5EF4-FFF2-40B4-BE49-F238E27FC236}">
                <a16:creationId xmlns:a16="http://schemas.microsoft.com/office/drawing/2014/main" id="{33ABBF11-A7E0-C054-064F-0473C60258DD}"/>
              </a:ext>
            </a:extLst>
          </p:cNvPr>
          <p:cNvPicPr>
            <a:picLocks noChangeAspect="1"/>
          </p:cNvPicPr>
          <p:nvPr/>
        </p:nvPicPr>
        <p:blipFill>
          <a:blip r:embed="rId8"/>
          <a:stretch>
            <a:fillRect/>
          </a:stretch>
        </p:blipFill>
        <p:spPr>
          <a:xfrm>
            <a:off x="224906" y="2833199"/>
            <a:ext cx="6692487" cy="2698931"/>
          </a:xfrm>
          <a:prstGeom prst="rect">
            <a:avLst/>
          </a:prstGeom>
        </p:spPr>
      </p:pic>
      <p:pic>
        <p:nvPicPr>
          <p:cNvPr id="25" name="Picture 24" descr="File:SBS logo.svg - Wikipedia">
            <a:extLst>
              <a:ext uri="{FF2B5EF4-FFF2-40B4-BE49-F238E27FC236}">
                <a16:creationId xmlns:a16="http://schemas.microsoft.com/office/drawing/2014/main" id="{EFE52EB6-65D0-6953-9A82-3632AAD335B8}"/>
              </a:ext>
            </a:extLst>
          </p:cNvPr>
          <p:cNvPicPr>
            <a:picLocks noChangeAspect="1"/>
          </p:cNvPicPr>
          <p:nvPr/>
        </p:nvPicPr>
        <p:blipFill>
          <a:blip r:embed="rId9"/>
          <a:stretch>
            <a:fillRect/>
          </a:stretch>
        </p:blipFill>
        <p:spPr>
          <a:xfrm>
            <a:off x="8409578" y="3327368"/>
            <a:ext cx="2036192" cy="1252368"/>
          </a:xfrm>
          <a:prstGeom prst="rect">
            <a:avLst/>
          </a:prstGeom>
        </p:spPr>
      </p:pic>
      <p:sp>
        <p:nvSpPr>
          <p:cNvPr id="27" name="TextBox 26">
            <a:extLst>
              <a:ext uri="{FF2B5EF4-FFF2-40B4-BE49-F238E27FC236}">
                <a16:creationId xmlns:a16="http://schemas.microsoft.com/office/drawing/2014/main" id="{FA8F4432-A61B-ECC7-7F0D-AE2E4BAC6D17}"/>
              </a:ext>
            </a:extLst>
          </p:cNvPr>
          <p:cNvSpPr txBox="1"/>
          <p:nvPr/>
        </p:nvSpPr>
        <p:spPr>
          <a:xfrm>
            <a:off x="8258289" y="1670557"/>
            <a:ext cx="3018989" cy="2446824"/>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ts val="900"/>
              </a:spcAft>
            </a:pPr>
            <a:br>
              <a:rPr lang="en-AU" sz="2400" b="1">
                <a:latin typeface="VIC"/>
                <a:cs typeface="Calibri"/>
              </a:rPr>
            </a:br>
            <a:br>
              <a:rPr lang="en-AU" sz="2400" b="1">
                <a:latin typeface="VIC"/>
                <a:cs typeface="Calibri"/>
              </a:rPr>
            </a:br>
            <a:r>
              <a:rPr lang="en-AU" sz="2400" b="1">
                <a:solidFill>
                  <a:srgbClr val="7030A0"/>
                </a:solidFill>
                <a:latin typeface="VIC"/>
                <a:cs typeface="Calibri"/>
              </a:rPr>
              <a:t>Media Partner</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pic>
        <p:nvPicPr>
          <p:cNvPr id="29" name="Picture 28">
            <a:extLst>
              <a:ext uri="{FF2B5EF4-FFF2-40B4-BE49-F238E27FC236}">
                <a16:creationId xmlns:a16="http://schemas.microsoft.com/office/drawing/2014/main" id="{5A2C797A-6099-673A-360D-90EC3E3EEC63}"/>
              </a:ext>
            </a:extLst>
          </p:cNvPr>
          <p:cNvPicPr>
            <a:picLocks noChangeAspect="1"/>
          </p:cNvPicPr>
          <p:nvPr/>
        </p:nvPicPr>
        <p:blipFill>
          <a:blip r:embed="rId10"/>
          <a:stretch>
            <a:fillRect/>
          </a:stretch>
        </p:blipFill>
        <p:spPr>
          <a:xfrm>
            <a:off x="13194436" y="3220929"/>
            <a:ext cx="4554843" cy="1314393"/>
          </a:xfrm>
          <a:prstGeom prst="rect">
            <a:avLst/>
          </a:prstGeom>
        </p:spPr>
      </p:pic>
      <p:pic>
        <p:nvPicPr>
          <p:cNvPr id="5122" name="Picture 2" descr="S&amp;J Media Group | Digital Marketing Experts Agency Melbourne Sydney Australia iQiyi Ads Price Chinese streaming service iQiyi entering Australian market">
            <a:extLst>
              <a:ext uri="{FF2B5EF4-FFF2-40B4-BE49-F238E27FC236}">
                <a16:creationId xmlns:a16="http://schemas.microsoft.com/office/drawing/2014/main" id="{642F880E-0413-A068-6352-F275E08B920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869855" y="5713586"/>
            <a:ext cx="1380235" cy="1393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6F543F-8DAB-3005-CD78-36F0B1912D19}"/>
              </a:ext>
            </a:extLst>
          </p:cNvPr>
          <p:cNvSpPr txBox="1"/>
          <p:nvPr/>
        </p:nvSpPr>
        <p:spPr>
          <a:xfrm>
            <a:off x="8205261" y="4409664"/>
            <a:ext cx="3374986" cy="2446824"/>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ts val="900"/>
              </a:spcAft>
            </a:pPr>
            <a:br>
              <a:rPr lang="en-AU" sz="2400" b="1">
                <a:latin typeface="VIC"/>
                <a:cs typeface="Calibri"/>
              </a:rPr>
            </a:br>
            <a:br>
              <a:rPr lang="en-AU" sz="2400" b="1">
                <a:latin typeface="VIC"/>
                <a:cs typeface="Calibri"/>
              </a:rPr>
            </a:br>
            <a:r>
              <a:rPr lang="en-AU" sz="2400" b="1">
                <a:solidFill>
                  <a:srgbClr val="7030A0"/>
                </a:solidFill>
                <a:latin typeface="VIC"/>
                <a:cs typeface="Calibri"/>
              </a:rPr>
              <a:t>Event Partner</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sp>
        <p:nvSpPr>
          <p:cNvPr id="4" name="TextBox 3">
            <a:extLst>
              <a:ext uri="{FF2B5EF4-FFF2-40B4-BE49-F238E27FC236}">
                <a16:creationId xmlns:a16="http://schemas.microsoft.com/office/drawing/2014/main" id="{74A023EA-029A-1B3B-1464-EA024C22C884}"/>
              </a:ext>
            </a:extLst>
          </p:cNvPr>
          <p:cNvSpPr txBox="1"/>
          <p:nvPr/>
        </p:nvSpPr>
        <p:spPr>
          <a:xfrm>
            <a:off x="13840111" y="4308718"/>
            <a:ext cx="5594532" cy="2446824"/>
          </a:xfrm>
          <a:prstGeom prst="rect">
            <a:avLst/>
          </a:prstGeom>
          <a:noFill/>
        </p:spPr>
        <p:txBody>
          <a:bodyPr wrap="square" lIns="137160" tIns="68580" rIns="137160" bIns="6858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ts val="900"/>
              </a:spcAft>
            </a:pPr>
            <a:br>
              <a:rPr lang="en-AU" sz="2400" b="1">
                <a:latin typeface="VIC"/>
                <a:cs typeface="Calibri"/>
              </a:rPr>
            </a:br>
            <a:br>
              <a:rPr lang="en-AU" sz="2400" b="1">
                <a:latin typeface="VIC"/>
                <a:cs typeface="Calibri"/>
              </a:rPr>
            </a:br>
            <a:r>
              <a:rPr lang="en-AU" sz="2400" b="1">
                <a:solidFill>
                  <a:srgbClr val="7030A0"/>
                </a:solidFill>
                <a:latin typeface="VIC"/>
                <a:cs typeface="Calibri"/>
              </a:rPr>
              <a:t>Promotion Partner</a:t>
            </a:r>
            <a:endParaRPr lang="en-AU" sz="2400" b="1">
              <a:solidFill>
                <a:srgbClr val="7030A0"/>
              </a:solidFill>
              <a:latin typeface="VIC" panose="00000500000000000000" pitchFamily="2" charset="0"/>
            </a:endParaRPr>
          </a:p>
          <a:p>
            <a:pPr>
              <a:spcBef>
                <a:spcPts val="900"/>
              </a:spcBef>
              <a:spcAft>
                <a:spcPts val="900"/>
              </a:spcAft>
            </a:pPr>
            <a:endParaRPr lang="en-US" sz="2400" b="1">
              <a:solidFill>
                <a:srgbClr val="7030A0"/>
              </a:solidFill>
              <a:latin typeface="VIC"/>
              <a:cs typeface="Calibri"/>
            </a:endParaRPr>
          </a:p>
          <a:p>
            <a:pPr>
              <a:spcBef>
                <a:spcPts val="900"/>
              </a:spcBef>
              <a:spcAft>
                <a:spcPts val="900"/>
              </a:spcAft>
            </a:pPr>
            <a:endParaRPr lang="en-AU" sz="2400">
              <a:solidFill>
                <a:srgbClr val="7030A0"/>
              </a:solidFill>
              <a:latin typeface="VIC" panose="00000500000000000000" pitchFamily="2" charset="0"/>
            </a:endParaRPr>
          </a:p>
        </p:txBody>
      </p:sp>
      <p:pic>
        <p:nvPicPr>
          <p:cNvPr id="10" name="Picture 9">
            <a:extLst>
              <a:ext uri="{FF2B5EF4-FFF2-40B4-BE49-F238E27FC236}">
                <a16:creationId xmlns:a16="http://schemas.microsoft.com/office/drawing/2014/main" id="{66167E15-8E42-CC68-9E4E-7667D3C0DF9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59162" y="6097242"/>
            <a:ext cx="7922825" cy="695650"/>
          </a:xfrm>
          <a:prstGeom prst="rect">
            <a:avLst/>
          </a:prstGeom>
        </p:spPr>
      </p:pic>
      <p:pic>
        <p:nvPicPr>
          <p:cNvPr id="6" name="Picture 5" descr="A black background with blue text&#10;&#10;Description automatically generated">
            <a:extLst>
              <a:ext uri="{FF2B5EF4-FFF2-40B4-BE49-F238E27FC236}">
                <a16:creationId xmlns:a16="http://schemas.microsoft.com/office/drawing/2014/main" id="{43D07ED0-EC60-758C-4361-387F8941F3E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3864" y="8442722"/>
            <a:ext cx="2487052" cy="1398967"/>
          </a:xfrm>
          <a:prstGeom prst="rect">
            <a:avLst/>
          </a:prstGeom>
        </p:spPr>
      </p:pic>
    </p:spTree>
    <p:extLst>
      <p:ext uri="{BB962C8B-B14F-4D97-AF65-F5344CB8AC3E}">
        <p14:creationId xmlns:p14="http://schemas.microsoft.com/office/powerpoint/2010/main" val="242183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white rectangle&#10;&#10;AI-generated content may be incorrect.">
            <a:extLst>
              <a:ext uri="{FF2B5EF4-FFF2-40B4-BE49-F238E27FC236}">
                <a16:creationId xmlns:a16="http://schemas.microsoft.com/office/drawing/2014/main" id="{F5A2AA83-71FA-CDC9-82AC-DF0565AC6940}"/>
              </a:ext>
            </a:extLst>
          </p:cNvPr>
          <p:cNvPicPr>
            <a:picLocks noChangeAspect="1"/>
          </p:cNvPicPr>
          <p:nvPr/>
        </p:nvPicPr>
        <p:blipFill>
          <a:blip r:embed="rId2"/>
          <a:stretch>
            <a:fillRect/>
          </a:stretch>
        </p:blipFill>
        <p:spPr>
          <a:xfrm>
            <a:off x="0" y="1524"/>
            <a:ext cx="18288000" cy="10283952"/>
          </a:xfrm>
          <a:prstGeom prst="rect">
            <a:avLst/>
          </a:prstGeom>
        </p:spPr>
      </p:pic>
      <p:sp>
        <p:nvSpPr>
          <p:cNvPr id="3" name="TextBox 3"/>
          <p:cNvSpPr txBox="1"/>
          <p:nvPr/>
        </p:nvSpPr>
        <p:spPr>
          <a:xfrm>
            <a:off x="533400" y="786503"/>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Contact</a:t>
            </a:r>
            <a:endParaRPr lang="en-US" sz="5000" b="1">
              <a:latin typeface="VIC" panose="00000500000000000000" pitchFamily="2" charset="0"/>
              <a:ea typeface="Arial Bold"/>
              <a:cs typeface="Arial Bold"/>
            </a:endParaRPr>
          </a:p>
        </p:txBody>
      </p:sp>
      <p:sp>
        <p:nvSpPr>
          <p:cNvPr id="5" name="TextBox 3">
            <a:extLst>
              <a:ext uri="{FF2B5EF4-FFF2-40B4-BE49-F238E27FC236}">
                <a16:creationId xmlns:a16="http://schemas.microsoft.com/office/drawing/2014/main" id="{E96D4D58-4BAC-251C-5F2F-4747615D30B5}"/>
              </a:ext>
            </a:extLst>
          </p:cNvPr>
          <p:cNvSpPr txBox="1"/>
          <p:nvPr/>
        </p:nvSpPr>
        <p:spPr>
          <a:xfrm>
            <a:off x="0" y="2225507"/>
            <a:ext cx="18288000" cy="1331134"/>
          </a:xfrm>
          <a:prstGeom prst="rect">
            <a:avLst/>
          </a:prstGeom>
        </p:spPr>
        <p:txBody>
          <a:bodyPr wrap="square" lIns="0" tIns="0" rIns="0" bIns="0" rtlCol="0" anchor="t">
            <a:spAutoFit/>
          </a:bodyPr>
          <a:lstStyle/>
          <a:p>
            <a:pPr algn="ctr">
              <a:lnSpc>
                <a:spcPts val="4752"/>
              </a:lnSpc>
            </a:pPr>
            <a:br>
              <a:rPr lang="en-US" sz="4800" b="1">
                <a:solidFill>
                  <a:srgbClr val="7030A0"/>
                </a:solidFill>
                <a:latin typeface="VIC" panose="00000500000000000000" pitchFamily="2" charset="0"/>
                <a:ea typeface="Arial Bold"/>
                <a:cs typeface="Arial Bold"/>
                <a:sym typeface="Arial Bold"/>
              </a:rPr>
            </a:br>
            <a:r>
              <a:rPr lang="en-US" sz="6600" b="1">
                <a:solidFill>
                  <a:srgbClr val="7030A0"/>
                </a:solidFill>
                <a:latin typeface="VIC" panose="00000500000000000000" pitchFamily="2" charset="0"/>
                <a:ea typeface="Arial Bold"/>
                <a:cs typeface="Arial Bold"/>
                <a:sym typeface="Arial Bold"/>
              </a:rPr>
              <a:t>Thank you</a:t>
            </a:r>
          </a:p>
        </p:txBody>
      </p:sp>
      <p:sp>
        <p:nvSpPr>
          <p:cNvPr id="8" name="TextBox 7">
            <a:extLst>
              <a:ext uri="{FF2B5EF4-FFF2-40B4-BE49-F238E27FC236}">
                <a16:creationId xmlns:a16="http://schemas.microsoft.com/office/drawing/2014/main" id="{E056A279-7CAD-0A48-706E-9D02306B8E47}"/>
              </a:ext>
            </a:extLst>
          </p:cNvPr>
          <p:cNvSpPr txBox="1"/>
          <p:nvPr/>
        </p:nvSpPr>
        <p:spPr>
          <a:xfrm>
            <a:off x="0" y="3649157"/>
            <a:ext cx="18288000" cy="1231106"/>
          </a:xfrm>
          <a:prstGeom prst="rect">
            <a:avLst/>
          </a:prstGeom>
        </p:spPr>
        <p:txBody>
          <a:bodyPr wrap="square" lIns="0" tIns="0" rIns="0" bIns="0" rtlCol="0" anchor="t">
            <a:spAutoFit/>
          </a:bodyPr>
          <a:lstStyle/>
          <a:p>
            <a:pPr algn="ctr"/>
            <a:r>
              <a:rPr lang="en-AU" sz="4000">
                <a:effectLst/>
                <a:latin typeface="VIC" panose="00000500000000000000" pitchFamily="2" charset="0"/>
                <a:ea typeface="Aptos" panose="020B0004020202020204" pitchFamily="34" charset="0"/>
                <a:cs typeface="Arial" panose="020B0604020202020204" pitchFamily="34" charset="0"/>
              </a:rPr>
              <a:t>For more information, please contact: </a:t>
            </a:r>
          </a:p>
          <a:p>
            <a:pPr algn="ctr"/>
            <a:r>
              <a:rPr lang="en-AU" sz="4000" b="1">
                <a:effectLst/>
                <a:latin typeface="VIC" panose="00000500000000000000" pitchFamily="2" charset="0"/>
                <a:ea typeface="Aptos" panose="020B0004020202020204" pitchFamily="34" charset="0"/>
                <a:cs typeface="Arial" panose="020B0604020202020204" pitchFamily="34" charset="0"/>
              </a:rPr>
              <a:t>communications@vmc.vic.gov.au</a:t>
            </a:r>
          </a:p>
        </p:txBody>
      </p:sp>
      <p:sp>
        <p:nvSpPr>
          <p:cNvPr id="2" name="TextBox 3">
            <a:extLst>
              <a:ext uri="{FF2B5EF4-FFF2-40B4-BE49-F238E27FC236}">
                <a16:creationId xmlns:a16="http://schemas.microsoft.com/office/drawing/2014/main" id="{49DEB321-EDE5-6203-9F8E-A6BD934F466C}"/>
              </a:ext>
            </a:extLst>
          </p:cNvPr>
          <p:cNvSpPr txBox="1"/>
          <p:nvPr/>
        </p:nvSpPr>
        <p:spPr>
          <a:xfrm>
            <a:off x="698310" y="6183496"/>
            <a:ext cx="18288000" cy="1284967"/>
          </a:xfrm>
          <a:prstGeom prst="rect">
            <a:avLst/>
          </a:prstGeom>
        </p:spPr>
        <p:txBody>
          <a:bodyPr wrap="square" lIns="0" tIns="0" rIns="0" bIns="0" rtlCol="0" anchor="t">
            <a:spAutoFit/>
          </a:bodyPr>
          <a:lstStyle/>
          <a:p>
            <a:pPr>
              <a:lnSpc>
                <a:spcPts val="4752"/>
              </a:lnSpc>
            </a:pPr>
            <a:r>
              <a:rPr lang="en-US" sz="4000" b="1">
                <a:solidFill>
                  <a:srgbClr val="7030A0"/>
                </a:solidFill>
                <a:latin typeface="VIC" panose="00000500000000000000" pitchFamily="2" charset="0"/>
                <a:ea typeface="Arial Bold"/>
                <a:cs typeface="Arial Bold"/>
                <a:sym typeface="Arial Bold"/>
              </a:rPr>
              <a:t>Follow us</a:t>
            </a:r>
          </a:p>
          <a:p>
            <a:pPr>
              <a:lnSpc>
                <a:spcPts val="4752"/>
              </a:lnSpc>
            </a:pPr>
            <a:endParaRPr lang="en-US" sz="5400" b="1">
              <a:solidFill>
                <a:srgbClr val="7030A0"/>
              </a:solidFill>
              <a:latin typeface="VIC" panose="00000500000000000000" pitchFamily="2" charset="0"/>
              <a:ea typeface="Arial Bold"/>
              <a:cs typeface="Arial Bold"/>
              <a:sym typeface="Arial Bold"/>
            </a:endParaRPr>
          </a:p>
        </p:txBody>
      </p:sp>
      <p:pic>
        <p:nvPicPr>
          <p:cNvPr id="7" name="Picture 6">
            <a:extLst>
              <a:ext uri="{FF2B5EF4-FFF2-40B4-BE49-F238E27FC236}">
                <a16:creationId xmlns:a16="http://schemas.microsoft.com/office/drawing/2014/main" id="{FCCF1D8F-ED04-0919-C705-0447C52F3D7E}"/>
              </a:ext>
            </a:extLst>
          </p:cNvPr>
          <p:cNvPicPr>
            <a:picLocks noChangeAspect="1"/>
          </p:cNvPicPr>
          <p:nvPr/>
        </p:nvPicPr>
        <p:blipFill>
          <a:blip r:embed="rId3"/>
          <a:stretch>
            <a:fillRect/>
          </a:stretch>
        </p:blipFill>
        <p:spPr>
          <a:xfrm>
            <a:off x="0" y="0"/>
            <a:ext cx="18410830" cy="10351411"/>
          </a:xfrm>
          <a:prstGeom prst="rect">
            <a:avLst/>
          </a:prstGeom>
        </p:spPr>
      </p:pic>
    </p:spTree>
    <p:extLst>
      <p:ext uri="{BB962C8B-B14F-4D97-AF65-F5344CB8AC3E}">
        <p14:creationId xmlns:p14="http://schemas.microsoft.com/office/powerpoint/2010/main" val="344343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77D392-2AC6-0469-100E-97F8C2D659CD}"/>
              </a:ext>
            </a:extLst>
          </p:cNvPr>
          <p:cNvSpPr/>
          <p:nvPr/>
        </p:nvSpPr>
        <p:spPr>
          <a:xfrm>
            <a:off x="0" y="0"/>
            <a:ext cx="18288000" cy="10287000"/>
          </a:xfrm>
          <a:prstGeom prst="rect">
            <a:avLst/>
          </a:prstGeom>
          <a:solidFill>
            <a:srgbClr val="F7D0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4"/>
          <p:cNvSpPr txBox="1"/>
          <p:nvPr/>
        </p:nvSpPr>
        <p:spPr>
          <a:xfrm>
            <a:off x="824606" y="3355869"/>
            <a:ext cx="12624694" cy="3447098"/>
          </a:xfrm>
          <a:prstGeom prst="rect">
            <a:avLst/>
          </a:prstGeom>
        </p:spPr>
        <p:txBody>
          <a:bodyPr wrap="square" lIns="0" tIns="0" rIns="0" bIns="0" rtlCol="0" anchor="t">
            <a:spAutoFit/>
          </a:bodyPr>
          <a:lstStyle/>
          <a:p>
            <a:r>
              <a:rPr lang="en-AU" sz="3200">
                <a:latin typeface="VIC"/>
              </a:rPr>
              <a:t>We acknowledge the Traditional Custodians of the land and pay our respects to their Elders, past and present, and extend that respect to all Aboriginal and Torres Strait Islander peoples.</a:t>
            </a:r>
          </a:p>
          <a:p>
            <a:endParaRPr lang="en-AU" sz="3200">
              <a:latin typeface="VIC" panose="00000500000000000000" pitchFamily="2" charset="0"/>
            </a:endParaRPr>
          </a:p>
          <a:p>
            <a:r>
              <a:rPr lang="en-AU" sz="3200">
                <a:latin typeface="VIC"/>
              </a:rPr>
              <a:t>We recognise their continuing connection to land, waters, and culture, and we honour their invaluable contributions to the rich cultural diversity of Victoria.</a:t>
            </a:r>
          </a:p>
        </p:txBody>
      </p:sp>
      <p:sp>
        <p:nvSpPr>
          <p:cNvPr id="3" name="TextBox 3"/>
          <p:cNvSpPr txBox="1"/>
          <p:nvPr/>
        </p:nvSpPr>
        <p:spPr>
          <a:xfrm>
            <a:off x="824606" y="2257762"/>
            <a:ext cx="13905000" cy="923714"/>
          </a:xfrm>
          <a:prstGeom prst="rect">
            <a:avLst/>
          </a:prstGeom>
        </p:spPr>
        <p:txBody>
          <a:bodyPr lIns="0" tIns="0" rIns="0" bIns="0" rtlCol="0" anchor="t">
            <a:spAutoFit/>
          </a:bodyPr>
          <a:lstStyle/>
          <a:p>
            <a:pPr>
              <a:lnSpc>
                <a:spcPts val="7000"/>
              </a:lnSpc>
            </a:pPr>
            <a:r>
              <a:rPr lang="en-US" sz="6500" b="1">
                <a:latin typeface="VIC"/>
                <a:ea typeface="Arial Bold"/>
                <a:cs typeface="Arial Bold"/>
                <a:sym typeface="Arial Bold"/>
              </a:rPr>
              <a:t>Acknowledgement of Country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B425B8C0-BB5A-2F92-8B99-381A3C500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TextBox 3"/>
          <p:cNvSpPr txBox="1"/>
          <p:nvPr/>
        </p:nvSpPr>
        <p:spPr>
          <a:xfrm>
            <a:off x="609600" y="783928"/>
            <a:ext cx="13905000" cy="654025"/>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Introduction</a:t>
            </a:r>
          </a:p>
        </p:txBody>
      </p:sp>
      <p:sp>
        <p:nvSpPr>
          <p:cNvPr id="4" name="TextBox 4"/>
          <p:cNvSpPr txBox="1"/>
          <p:nvPr/>
        </p:nvSpPr>
        <p:spPr>
          <a:xfrm>
            <a:off x="610806" y="3009900"/>
            <a:ext cx="10361994" cy="5847755"/>
          </a:xfrm>
          <a:prstGeom prst="rect">
            <a:avLst/>
          </a:prstGeom>
        </p:spPr>
        <p:txBody>
          <a:bodyPr wrap="square" lIns="0" tIns="0" rIns="0" bIns="0" rtlCol="0" anchor="t">
            <a:spAutoFit/>
          </a:bodyPr>
          <a:lstStyle/>
          <a:p>
            <a:r>
              <a:rPr lang="en-AU" sz="2000">
                <a:solidFill>
                  <a:srgbClr val="1A1A1A"/>
                </a:solidFill>
                <a:latin typeface="VIC"/>
              </a:rPr>
              <a:t>Cultural Diversity Week (CDW) is Victoria’s leading multicultural celebration, held annually in March to coincide with the United Nations International Day for the Elimination of Racial Discrimination and Harmony Day on March 21. This week-long initiative showcases the colourful sounds, flavours, sights and traditions of Victoria’s rich and ever-diversifying communities.</a:t>
            </a:r>
          </a:p>
          <a:p>
            <a:endParaRPr lang="en-AU" sz="2000">
              <a:solidFill>
                <a:srgbClr val="1A1A1A"/>
              </a:solidFill>
              <a:latin typeface="VIC"/>
            </a:endParaRPr>
          </a:p>
          <a:p>
            <a:r>
              <a:rPr lang="en-AU" sz="2000">
                <a:solidFill>
                  <a:srgbClr val="1A1A1A"/>
                </a:solidFill>
                <a:latin typeface="VIC"/>
              </a:rPr>
              <a:t>Coordinated by the Victorian Multicultural Commission (VMC), Cultural Diversity Week 2025 is dedicated to celebrating the unique journeys and collective stories that define our multicultural identity. This year’s theme, "</a:t>
            </a:r>
            <a:r>
              <a:rPr lang="en-AU" sz="2000" b="1">
                <a:solidFill>
                  <a:srgbClr val="1A1A1A"/>
                </a:solidFill>
                <a:latin typeface="VIC"/>
              </a:rPr>
              <a:t>Embrace the Journey, </a:t>
            </a:r>
            <a:r>
              <a:rPr lang="en-AU" sz="2000" b="1" i="1">
                <a:solidFill>
                  <a:srgbClr val="1A1A1A"/>
                </a:solidFill>
                <a:latin typeface="VIC"/>
              </a:rPr>
              <a:t>Shape our Future</a:t>
            </a:r>
            <a:r>
              <a:rPr lang="en-AU" sz="2000">
                <a:solidFill>
                  <a:srgbClr val="1A1A1A"/>
                </a:solidFill>
                <a:latin typeface="VIC"/>
              </a:rPr>
              <a:t>", invites all Victorians to honour their cultural heritage, share stories of resilience and connection, and explore how culture shapes our present and future.</a:t>
            </a:r>
          </a:p>
          <a:p>
            <a:endParaRPr lang="en-AU" sz="2000">
              <a:solidFill>
                <a:srgbClr val="1A1A1A"/>
              </a:solidFill>
              <a:latin typeface="VIC"/>
            </a:endParaRPr>
          </a:p>
          <a:p>
            <a:r>
              <a:rPr lang="en-AU" sz="2000">
                <a:solidFill>
                  <a:srgbClr val="1A1A1A"/>
                </a:solidFill>
                <a:latin typeface="VIC"/>
              </a:rPr>
              <a:t>The week will feature vibrant events, community-led activities, and educational initiatives that foster understanding, inclusion, and respect across the state. By participating, teachers and students can help bring to life the vision of a more connected and cohesive society while celebrating the cultural richness of Victoria’s schools and communities.</a:t>
            </a:r>
          </a:p>
          <a:p>
            <a:endParaRPr lang="en-AU" sz="2000">
              <a:solidFill>
                <a:srgbClr val="1A1A1A"/>
              </a:solidFill>
              <a:latin typeface="VIC" panose="00000500000000000000" pitchFamily="2" charset="0"/>
            </a:endParaRPr>
          </a:p>
        </p:txBody>
      </p:sp>
      <p:pic>
        <p:nvPicPr>
          <p:cNvPr id="1026" name="Picture 2" descr="How to Use Backstage to Cast Your Student Film">
            <a:extLst>
              <a:ext uri="{FF2B5EF4-FFF2-40B4-BE49-F238E27FC236}">
                <a16:creationId xmlns:a16="http://schemas.microsoft.com/office/drawing/2014/main" id="{39BE0C89-43EE-DFFF-C015-48B338538E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71" r="10510"/>
          <a:stretch/>
        </p:blipFill>
        <p:spPr bwMode="auto">
          <a:xfrm>
            <a:off x="11434565" y="3009900"/>
            <a:ext cx="5994791" cy="552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61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608CA-CBB5-B352-CFCC-60BFCC42B551}"/>
            </a:ext>
          </a:extLst>
        </p:cNvPr>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60DE0A29-3AC3-D556-4C70-318F8B345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 y="1286"/>
            <a:ext cx="18285714" cy="10285714"/>
          </a:xfrm>
          <a:prstGeom prst="rect">
            <a:avLst/>
          </a:prstGeom>
        </p:spPr>
      </p:pic>
      <p:sp>
        <p:nvSpPr>
          <p:cNvPr id="3" name="TextBox 3">
            <a:extLst>
              <a:ext uri="{FF2B5EF4-FFF2-40B4-BE49-F238E27FC236}">
                <a16:creationId xmlns:a16="http://schemas.microsoft.com/office/drawing/2014/main" id="{9356C8E5-BB95-7C38-BFAE-6DEE793CCF43}"/>
              </a:ext>
            </a:extLst>
          </p:cNvPr>
          <p:cNvSpPr txBox="1"/>
          <p:nvPr/>
        </p:nvSpPr>
        <p:spPr>
          <a:xfrm>
            <a:off x="609600" y="783928"/>
            <a:ext cx="13905000" cy="654025"/>
          </a:xfrm>
          <a:prstGeom prst="rect">
            <a:avLst/>
          </a:prstGeom>
        </p:spPr>
        <p:txBody>
          <a:bodyPr lIns="0" tIns="0" rIns="0" bIns="0" rtlCol="0" anchor="t">
            <a:spAutoFit/>
          </a:bodyPr>
          <a:lstStyle/>
          <a:p>
            <a:pPr>
              <a:lnSpc>
                <a:spcPts val="4752"/>
              </a:lnSpc>
            </a:pPr>
            <a:r>
              <a:rPr lang="en-US" sz="5000" b="1" dirty="0">
                <a:latin typeface="VIC"/>
                <a:cs typeface="Arial Bold"/>
              </a:rPr>
              <a:t>Teacher’s resource kit</a:t>
            </a:r>
          </a:p>
        </p:txBody>
      </p:sp>
      <p:sp>
        <p:nvSpPr>
          <p:cNvPr id="4" name="TextBox 4">
            <a:extLst>
              <a:ext uri="{FF2B5EF4-FFF2-40B4-BE49-F238E27FC236}">
                <a16:creationId xmlns:a16="http://schemas.microsoft.com/office/drawing/2014/main" id="{2CF72FC2-BCB3-3B0A-D8B2-E3AF36C74D89}"/>
              </a:ext>
            </a:extLst>
          </p:cNvPr>
          <p:cNvSpPr txBox="1"/>
          <p:nvPr/>
        </p:nvSpPr>
        <p:spPr>
          <a:xfrm>
            <a:off x="690135" y="2379090"/>
            <a:ext cx="10361994" cy="8002191"/>
          </a:xfrm>
          <a:prstGeom prst="rect">
            <a:avLst/>
          </a:prstGeom>
        </p:spPr>
        <p:txBody>
          <a:bodyPr wrap="square" lIns="0" tIns="0" rIns="0" bIns="0" rtlCol="0" anchor="t">
            <a:spAutoFit/>
          </a:bodyPr>
          <a:lstStyle/>
          <a:p>
            <a:r>
              <a:rPr lang="en-AU" sz="2000" dirty="0">
                <a:latin typeface="VIC"/>
              </a:rPr>
              <a:t>The </a:t>
            </a:r>
            <a:r>
              <a:rPr lang="en-AU" sz="2000" b="1" dirty="0">
                <a:latin typeface="VIC"/>
              </a:rPr>
              <a:t>Cultural Diversity Week Teacher’s resource kit</a:t>
            </a:r>
            <a:r>
              <a:rPr lang="en-AU" sz="2000" dirty="0">
                <a:latin typeface="VIC"/>
              </a:rPr>
              <a:t> has been developed to help educators bring this year’s theme, </a:t>
            </a:r>
            <a:r>
              <a:rPr lang="en-AU" sz="2000" b="1" dirty="0">
                <a:latin typeface="VIC"/>
              </a:rPr>
              <a:t>"Embrace the Journey, </a:t>
            </a:r>
            <a:r>
              <a:rPr lang="en-AU" sz="2000" b="1" i="1" dirty="0">
                <a:latin typeface="VIC"/>
              </a:rPr>
              <a:t>Shape our Future</a:t>
            </a:r>
            <a:r>
              <a:rPr lang="en-AU" sz="2000" b="1" dirty="0">
                <a:latin typeface="VIC"/>
              </a:rPr>
              <a:t>,"</a:t>
            </a:r>
            <a:r>
              <a:rPr lang="en-AU" sz="2000" dirty="0">
                <a:latin typeface="VIC"/>
              </a:rPr>
              <a:t> to life in the classroom. This resource is designed to support teachers in fostering meaningful discussions, activities, and learning experiences that celebrate Victoria’s rich cultural diversity.</a:t>
            </a:r>
          </a:p>
          <a:p>
            <a:endParaRPr lang="en-AU" sz="2000" dirty="0">
              <a:latin typeface="VIC" panose="00000500000000000000" pitchFamily="2" charset="0"/>
            </a:endParaRPr>
          </a:p>
          <a:p>
            <a:r>
              <a:rPr lang="en-AU" sz="2000" dirty="0">
                <a:latin typeface="VIC"/>
              </a:rPr>
              <a:t>Schools play a critical role in shaping young minds to appreciate and respect different cultures, languages, and traditions. This toolkit provides practical ideas, curriculum-aligned lesson prompts, and engaging activities to encourage students to explore their cultural identity and learn about others.</a:t>
            </a:r>
          </a:p>
          <a:p>
            <a:endParaRPr lang="en-AU" sz="2000" dirty="0">
              <a:latin typeface="VIC" panose="00000500000000000000" pitchFamily="2" charset="0"/>
            </a:endParaRPr>
          </a:p>
          <a:p>
            <a:r>
              <a:rPr lang="en-AU" sz="2000" dirty="0">
                <a:latin typeface="VIC"/>
              </a:rPr>
              <a:t>By using this resource, teachers can facilitate classroom discussions about identity, belonging, and multiculturalism. It includes interactive activities such as storytelling, art, and research projects, as well as guidance on incorporating culturally significant dates observed during Cultural Diversity Week. The toolkit also features age-appropriate lesson plans linked to the Victorian Curriculum, supporting both the Intercultural Capability and Civics and Citizenship learning areas.</a:t>
            </a:r>
          </a:p>
          <a:p>
            <a:endParaRPr lang="en-AU" sz="2000" dirty="0">
              <a:latin typeface="VIC" panose="00000500000000000000" pitchFamily="2" charset="0"/>
            </a:endParaRPr>
          </a:p>
          <a:p>
            <a:r>
              <a:rPr lang="en-AU" sz="2000" dirty="0">
                <a:latin typeface="VIC"/>
              </a:rPr>
              <a:t>Teachers are encouraged to use this resource to engage students in Cultural Diversity Week events, whether through history lessons, creative projects, or school-wide celebrations. The activities in this toolkit aim to inspire curiosity, strengthen connections, and deepen students’ understanding of the diverse communities that shape Victoria.</a:t>
            </a:r>
          </a:p>
          <a:p>
            <a:endParaRPr lang="en-AU" sz="2000" dirty="0">
              <a:solidFill>
                <a:srgbClr val="1A1A1A"/>
              </a:solidFill>
              <a:latin typeface="VIC"/>
            </a:endParaRPr>
          </a:p>
          <a:p>
            <a:endParaRPr lang="en-AU" sz="2000" dirty="0">
              <a:solidFill>
                <a:srgbClr val="1A1A1A"/>
              </a:solidFill>
              <a:latin typeface="VIC" panose="00000500000000000000" pitchFamily="2" charset="0"/>
            </a:endParaRPr>
          </a:p>
        </p:txBody>
      </p:sp>
      <p:sp>
        <p:nvSpPr>
          <p:cNvPr id="5" name="TextBox 4">
            <a:extLst>
              <a:ext uri="{FF2B5EF4-FFF2-40B4-BE49-F238E27FC236}">
                <a16:creationId xmlns:a16="http://schemas.microsoft.com/office/drawing/2014/main" id="{093C76EE-77C9-4720-F2F2-E7E5AD64CF21}"/>
              </a:ext>
            </a:extLst>
          </p:cNvPr>
          <p:cNvSpPr txBox="1"/>
          <p:nvPr/>
        </p:nvSpPr>
        <p:spPr>
          <a:xfrm>
            <a:off x="13631306" y="8581644"/>
            <a:ext cx="2413556" cy="369332"/>
          </a:xfrm>
          <a:prstGeom prst="rect">
            <a:avLst/>
          </a:prstGeom>
          <a:noFill/>
        </p:spPr>
        <p:txBody>
          <a:bodyPr wrap="square" lIns="91440" tIns="45720" rIns="91440" bIns="45720" rtlCol="0" anchor="t">
            <a:spAutoFit/>
          </a:bodyPr>
          <a:lstStyle/>
          <a:p>
            <a:r>
              <a:rPr lang="en-AU">
                <a:latin typeface="VIC"/>
              </a:rPr>
              <a:t>Access toolkit </a:t>
            </a:r>
            <a:r>
              <a:rPr lang="en-AU">
                <a:latin typeface="VIC"/>
                <a:hlinkClick r:id="rId3"/>
              </a:rPr>
              <a:t>here</a:t>
            </a:r>
            <a:endParaRPr lang="en-AU">
              <a:latin typeface="VIC"/>
            </a:endParaRPr>
          </a:p>
        </p:txBody>
      </p:sp>
      <p:pic>
        <p:nvPicPr>
          <p:cNvPr id="8" name="Picture 7">
            <a:extLst>
              <a:ext uri="{FF2B5EF4-FFF2-40B4-BE49-F238E27FC236}">
                <a16:creationId xmlns:a16="http://schemas.microsoft.com/office/drawing/2014/main" id="{F8327F8B-0B90-9DD2-04B5-87D8B15C6228}"/>
              </a:ext>
            </a:extLst>
          </p:cNvPr>
          <p:cNvPicPr>
            <a:picLocks noChangeAspect="1"/>
          </p:cNvPicPr>
          <p:nvPr/>
        </p:nvPicPr>
        <p:blipFill>
          <a:blip r:embed="rId4"/>
          <a:stretch>
            <a:fillRect/>
          </a:stretch>
        </p:blipFill>
        <p:spPr>
          <a:xfrm>
            <a:off x="12416869" y="2379090"/>
            <a:ext cx="4195462" cy="5949928"/>
          </a:xfrm>
          <a:prstGeom prst="rect">
            <a:avLst/>
          </a:prstGeom>
        </p:spPr>
      </p:pic>
    </p:spTree>
    <p:extLst>
      <p:ext uri="{BB962C8B-B14F-4D97-AF65-F5344CB8AC3E}">
        <p14:creationId xmlns:p14="http://schemas.microsoft.com/office/powerpoint/2010/main" val="108809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and white rectangle&#10;&#10;Description automatically generated">
            <a:extLst>
              <a:ext uri="{FF2B5EF4-FFF2-40B4-BE49-F238E27FC236}">
                <a16:creationId xmlns:a16="http://schemas.microsoft.com/office/drawing/2014/main" id="{5984E40D-F1BD-7443-B3EB-B16DCB7B1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22"/>
            <a:ext cx="18285714" cy="10285714"/>
          </a:xfrm>
          <a:prstGeom prst="rect">
            <a:avLst/>
          </a:prstGeom>
        </p:spPr>
      </p:pic>
      <p:sp>
        <p:nvSpPr>
          <p:cNvPr id="3" name="TextBox 3"/>
          <p:cNvSpPr txBox="1"/>
          <p:nvPr/>
        </p:nvSpPr>
        <p:spPr>
          <a:xfrm>
            <a:off x="487502" y="642339"/>
            <a:ext cx="13905000" cy="654025"/>
          </a:xfrm>
          <a:prstGeom prst="rect">
            <a:avLst/>
          </a:prstGeom>
        </p:spPr>
        <p:txBody>
          <a:bodyPr lIns="0" tIns="0" rIns="0" bIns="0" rtlCol="0" anchor="t">
            <a:spAutoFit/>
          </a:bodyPr>
          <a:lstStyle/>
          <a:p>
            <a:pPr>
              <a:lnSpc>
                <a:spcPts val="4752"/>
              </a:lnSpc>
            </a:pPr>
            <a:r>
              <a:rPr lang="en-AU" sz="5000" b="1">
                <a:latin typeface="VIC"/>
                <a:cs typeface="Arial Bold"/>
                <a:sym typeface="Arial Bold"/>
              </a:rPr>
              <a:t>Help</a:t>
            </a:r>
            <a:r>
              <a:rPr lang="en-AU" sz="5000" b="1">
                <a:latin typeface="VIC"/>
                <a:ea typeface="Arial Bold"/>
                <a:cs typeface="Arial Bold"/>
                <a:sym typeface="Arial Bold"/>
              </a:rPr>
              <a:t> spread the word!</a:t>
            </a:r>
            <a:endParaRPr lang="en-US" sz="5000" b="1">
              <a:latin typeface="VIC" panose="00000500000000000000" pitchFamily="2" charset="0"/>
              <a:ea typeface="Arial Bold"/>
              <a:cs typeface="Arial Bold"/>
            </a:endParaRPr>
          </a:p>
        </p:txBody>
      </p:sp>
      <p:sp>
        <p:nvSpPr>
          <p:cNvPr id="4" name="TextBox 4"/>
          <p:cNvSpPr txBox="1"/>
          <p:nvPr/>
        </p:nvSpPr>
        <p:spPr>
          <a:xfrm>
            <a:off x="487502" y="2456617"/>
            <a:ext cx="16539734" cy="3816429"/>
          </a:xfrm>
          <a:prstGeom prst="rect">
            <a:avLst/>
          </a:prstGeom>
        </p:spPr>
        <p:txBody>
          <a:bodyPr wrap="square" lIns="0" tIns="0" rIns="0" bIns="0" rtlCol="0" anchor="t">
            <a:spAutoFit/>
          </a:bodyPr>
          <a:lstStyle/>
          <a:p>
            <a:r>
              <a:rPr lang="en-AU" sz="2400" b="1">
                <a:solidFill>
                  <a:srgbClr val="1A1A1A"/>
                </a:solidFill>
                <a:latin typeface="VIC"/>
              </a:rPr>
              <a:t>Help spread the word about Cultural Diversity Week 2025!</a:t>
            </a:r>
          </a:p>
          <a:p>
            <a:endParaRPr lang="en-AU" sz="2000">
              <a:solidFill>
                <a:srgbClr val="1A1A1A"/>
              </a:solidFill>
              <a:latin typeface="VIC"/>
            </a:endParaRPr>
          </a:p>
          <a:p>
            <a:r>
              <a:rPr lang="en-AU" sz="2000">
                <a:solidFill>
                  <a:srgbClr val="1A1A1A"/>
                </a:solidFill>
                <a:latin typeface="VIC"/>
              </a:rPr>
              <a:t>Cultural Diversity Week is a celebration of Victoria’s vibrant multicultural identity, running from Monday 17 March to Sunday 23 March 2025. This year’s theme, "Embrace the Journey, Shape our Future," highlights the unique and collective stories that define our communities and encourages meaningful connections across cultures.</a:t>
            </a:r>
          </a:p>
          <a:p>
            <a:endParaRPr lang="en-AU" sz="2000">
              <a:solidFill>
                <a:srgbClr val="1A1A1A"/>
              </a:solidFill>
              <a:latin typeface="VIC"/>
            </a:endParaRPr>
          </a:p>
          <a:p>
            <a:r>
              <a:rPr lang="en-AU" sz="2000">
                <a:solidFill>
                  <a:srgbClr val="1A1A1A"/>
                </a:solidFill>
                <a:latin typeface="VIC"/>
              </a:rPr>
              <a:t>Schools and educators play a key role in amplifying this message and encouraging student engagement. Whether in the classroom, across the school, or in the wider community, there are many ways to take part in Cultural Diversity Week 2025.</a:t>
            </a:r>
          </a:p>
          <a:p>
            <a:endParaRPr lang="en-AU" sz="2000" b="1">
              <a:solidFill>
                <a:srgbClr val="1A1A1A"/>
              </a:solidFill>
              <a:latin typeface="VIC"/>
            </a:endParaRPr>
          </a:p>
          <a:p>
            <a:r>
              <a:rPr lang="en-AU" sz="2400" b="1">
                <a:solidFill>
                  <a:srgbClr val="1A1A1A"/>
                </a:solidFill>
                <a:latin typeface="VIC"/>
              </a:rPr>
              <a:t>You can help to spread the word or become a part of the cultural diversity celebration in the following ways:</a:t>
            </a:r>
          </a:p>
          <a:p>
            <a:endParaRPr lang="en-AU" sz="2000">
              <a:solidFill>
                <a:srgbClr val="1A1A1A"/>
              </a:solidFill>
              <a:latin typeface="VIC"/>
            </a:endParaRPr>
          </a:p>
          <a:p>
            <a:endParaRPr lang="en-AU" sz="2000">
              <a:solidFill>
                <a:srgbClr val="1A1A1A"/>
              </a:solidFill>
              <a:latin typeface="VIC"/>
            </a:endParaRPr>
          </a:p>
        </p:txBody>
      </p:sp>
      <p:sp>
        <p:nvSpPr>
          <p:cNvPr id="2" name="Rectangle: Rounded Corners 1">
            <a:extLst>
              <a:ext uri="{FF2B5EF4-FFF2-40B4-BE49-F238E27FC236}">
                <a16:creationId xmlns:a16="http://schemas.microsoft.com/office/drawing/2014/main" id="{098020FE-26EE-69B0-E010-D858027A9F4F}"/>
              </a:ext>
            </a:extLst>
          </p:cNvPr>
          <p:cNvSpPr/>
          <p:nvPr/>
        </p:nvSpPr>
        <p:spPr>
          <a:xfrm>
            <a:off x="2288492" y="6383838"/>
            <a:ext cx="3640437" cy="3442458"/>
          </a:xfrm>
          <a:prstGeom prst="roundRect">
            <a:avLst/>
          </a:prstGeom>
          <a:solidFill>
            <a:srgbClr val="F7D04E"/>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BB016891-CB35-6BF8-FFFB-CDC1D35DAA86}"/>
              </a:ext>
            </a:extLst>
          </p:cNvPr>
          <p:cNvSpPr/>
          <p:nvPr/>
        </p:nvSpPr>
        <p:spPr>
          <a:xfrm>
            <a:off x="7078181" y="6437143"/>
            <a:ext cx="3640437" cy="3389153"/>
          </a:xfrm>
          <a:prstGeom prst="roundRect">
            <a:avLst/>
          </a:prstGeom>
          <a:solidFill>
            <a:srgbClr val="F7D04E"/>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921F9F5E-3BC4-E684-B755-6328A93FC99D}"/>
              </a:ext>
            </a:extLst>
          </p:cNvPr>
          <p:cNvSpPr/>
          <p:nvPr/>
        </p:nvSpPr>
        <p:spPr>
          <a:xfrm>
            <a:off x="11719662" y="6383838"/>
            <a:ext cx="3640437" cy="3442458"/>
          </a:xfrm>
          <a:prstGeom prst="roundRect">
            <a:avLst/>
          </a:prstGeom>
          <a:solidFill>
            <a:srgbClr val="F7D04E"/>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3D65EB3F-2157-A137-1AB8-89F1BF669217}"/>
              </a:ext>
            </a:extLst>
          </p:cNvPr>
          <p:cNvSpPr txBox="1"/>
          <p:nvPr/>
        </p:nvSpPr>
        <p:spPr>
          <a:xfrm>
            <a:off x="7298120" y="6599720"/>
            <a:ext cx="3200557" cy="2985433"/>
          </a:xfrm>
          <a:prstGeom prst="rect">
            <a:avLst/>
          </a:prstGeom>
          <a:noFill/>
        </p:spPr>
        <p:txBody>
          <a:bodyPr wrap="square" lIns="91440" tIns="45720" rIns="91440" bIns="45720" rtlCol="0" anchor="t">
            <a:spAutoFit/>
          </a:bodyPr>
          <a:lstStyle/>
          <a:p>
            <a:pPr algn="ctr"/>
            <a:r>
              <a:rPr lang="en-AU" sz="2400" b="1">
                <a:latin typeface="VIC"/>
              </a:rPr>
              <a:t>BE A PART OF THE DIGITAL CAMPAIGN</a:t>
            </a:r>
            <a:endParaRPr lang="en-AU" sz="2400">
              <a:latin typeface="VIC"/>
            </a:endParaRPr>
          </a:p>
          <a:p>
            <a:pPr algn="ctr"/>
            <a:r>
              <a:rPr lang="en-AU" sz="2000">
                <a:latin typeface="VIC"/>
              </a:rPr>
              <a:t>Amplify student voices and stories. Encourage students to </a:t>
            </a:r>
            <a:r>
              <a:rPr lang="en-AU" sz="2000" b="1">
                <a:latin typeface="VIC"/>
              </a:rPr>
              <a:t>record</a:t>
            </a:r>
            <a:r>
              <a:rPr lang="en-AU" sz="2000">
                <a:latin typeface="VIC"/>
              </a:rPr>
              <a:t> </a:t>
            </a:r>
            <a:r>
              <a:rPr lang="en-AU" sz="2000" b="1">
                <a:latin typeface="VIC"/>
              </a:rPr>
              <a:t>a short video, photo or narrative</a:t>
            </a:r>
            <a:r>
              <a:rPr lang="en-AU" sz="2000">
                <a:latin typeface="VIC"/>
              </a:rPr>
              <a:t>, and post it on social media using </a:t>
            </a:r>
            <a:r>
              <a:rPr lang="en-AU" sz="2000" b="1">
                <a:latin typeface="VIC"/>
              </a:rPr>
              <a:t>#CDW2025</a:t>
            </a:r>
          </a:p>
        </p:txBody>
      </p:sp>
      <p:sp>
        <p:nvSpPr>
          <p:cNvPr id="9" name="TextBox 8">
            <a:extLst>
              <a:ext uri="{FF2B5EF4-FFF2-40B4-BE49-F238E27FC236}">
                <a16:creationId xmlns:a16="http://schemas.microsoft.com/office/drawing/2014/main" id="{40B212F7-1C4A-CF22-D68C-7AA4A213044C}"/>
              </a:ext>
            </a:extLst>
          </p:cNvPr>
          <p:cNvSpPr txBox="1"/>
          <p:nvPr/>
        </p:nvSpPr>
        <p:spPr>
          <a:xfrm>
            <a:off x="11931642" y="6409976"/>
            <a:ext cx="3216475" cy="3385542"/>
          </a:xfrm>
          <a:prstGeom prst="rect">
            <a:avLst/>
          </a:prstGeom>
          <a:noFill/>
        </p:spPr>
        <p:txBody>
          <a:bodyPr wrap="square" lIns="91440" tIns="45720" rIns="91440" bIns="45720" rtlCol="0" anchor="t">
            <a:spAutoFit/>
          </a:bodyPr>
          <a:lstStyle/>
          <a:p>
            <a:pPr algn="ctr"/>
            <a:r>
              <a:rPr lang="en-AU" sz="2350" b="1">
                <a:latin typeface="VIC"/>
              </a:rPr>
              <a:t>ATTEND THE VICTORIAN MULTICULTURAL FESTIVAL</a:t>
            </a:r>
          </a:p>
          <a:p>
            <a:pPr algn="ctr"/>
            <a:r>
              <a:rPr lang="en-AU" sz="2000">
                <a:latin typeface="VIC" panose="00000500000000000000" pitchFamily="2" charset="0"/>
              </a:rPr>
              <a:t>Encourage students to attend, celebrate and unite diverse communities, </a:t>
            </a:r>
            <a:r>
              <a:rPr lang="en-AU" sz="2000" b="1">
                <a:latin typeface="VIC" panose="00000500000000000000" pitchFamily="2" charset="0"/>
              </a:rPr>
              <a:t>21–23 March</a:t>
            </a:r>
            <a:r>
              <a:rPr lang="en-AU" sz="2000">
                <a:latin typeface="VIC" panose="00000500000000000000" pitchFamily="2" charset="0"/>
              </a:rPr>
              <a:t> at the iconic </a:t>
            </a:r>
            <a:r>
              <a:rPr lang="en-AU" sz="2000" b="1">
                <a:latin typeface="VIC" panose="00000500000000000000" pitchFamily="2" charset="0"/>
              </a:rPr>
              <a:t>Grazeland, Spotswood</a:t>
            </a:r>
            <a:endParaRPr lang="en-AU" sz="2000">
              <a:latin typeface="VIC" panose="00000500000000000000" pitchFamily="2" charset="0"/>
            </a:endParaRPr>
          </a:p>
        </p:txBody>
      </p:sp>
      <p:sp>
        <p:nvSpPr>
          <p:cNvPr id="10" name="TextBox 9">
            <a:extLst>
              <a:ext uri="{FF2B5EF4-FFF2-40B4-BE49-F238E27FC236}">
                <a16:creationId xmlns:a16="http://schemas.microsoft.com/office/drawing/2014/main" id="{79D36540-D2F5-8A27-F1E5-16571F2C8B5F}"/>
              </a:ext>
            </a:extLst>
          </p:cNvPr>
          <p:cNvSpPr txBox="1"/>
          <p:nvPr/>
        </p:nvSpPr>
        <p:spPr>
          <a:xfrm>
            <a:off x="2380935" y="6576502"/>
            <a:ext cx="3455550" cy="3293209"/>
          </a:xfrm>
          <a:prstGeom prst="rect">
            <a:avLst/>
          </a:prstGeom>
          <a:noFill/>
        </p:spPr>
        <p:txBody>
          <a:bodyPr wrap="square" lIns="91440" tIns="45720" rIns="91440" bIns="45720" rtlCol="0" anchor="t">
            <a:spAutoFit/>
          </a:bodyPr>
          <a:lstStyle/>
          <a:p>
            <a:pPr algn="ctr"/>
            <a:r>
              <a:rPr lang="en-AU" sz="2400" b="1">
                <a:latin typeface="VIC"/>
              </a:rPr>
              <a:t>HOST AN EVENT/ ACTIVITY</a:t>
            </a:r>
          </a:p>
          <a:p>
            <a:pPr algn="ctr"/>
            <a:r>
              <a:rPr lang="en-AU" sz="2000">
                <a:latin typeface="VIC"/>
              </a:rPr>
              <a:t>Host a classroom activity, assembly, or cultural showcase to celebrate Cultural Diversity Week. Register your school event on </a:t>
            </a:r>
            <a:r>
              <a:rPr lang="en-AU" sz="2000" b="1" err="1">
                <a:latin typeface="VIC"/>
              </a:rPr>
              <a:t>VMConnect</a:t>
            </a:r>
            <a:r>
              <a:rPr lang="en-AU" sz="2000">
                <a:latin typeface="VIC"/>
              </a:rPr>
              <a:t>, Victoria’s hub for multicultural events.</a:t>
            </a:r>
            <a:endParaRPr lang="en-AU" sz="2000">
              <a:latin typeface="VIC" panose="00000500000000000000" pitchFamily="2" charset="0"/>
            </a:endParaRPr>
          </a:p>
        </p:txBody>
      </p:sp>
      <p:sp>
        <p:nvSpPr>
          <p:cNvPr id="12" name="Arrow: Left-Right 11">
            <a:extLst>
              <a:ext uri="{FF2B5EF4-FFF2-40B4-BE49-F238E27FC236}">
                <a16:creationId xmlns:a16="http://schemas.microsoft.com/office/drawing/2014/main" id="{F531E1E5-B03B-22D3-5443-AA7C11BA9B44}"/>
              </a:ext>
            </a:extLst>
          </p:cNvPr>
          <p:cNvSpPr/>
          <p:nvPr/>
        </p:nvSpPr>
        <p:spPr>
          <a:xfrm>
            <a:off x="10477966" y="7285570"/>
            <a:ext cx="1490751" cy="947290"/>
          </a:xfrm>
          <a:prstGeom prst="lef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Left-Right 12">
            <a:extLst>
              <a:ext uri="{FF2B5EF4-FFF2-40B4-BE49-F238E27FC236}">
                <a16:creationId xmlns:a16="http://schemas.microsoft.com/office/drawing/2014/main" id="{B26D3A36-F195-8A9B-7B79-5301D6C6656C}"/>
              </a:ext>
            </a:extLst>
          </p:cNvPr>
          <p:cNvSpPr/>
          <p:nvPr/>
        </p:nvSpPr>
        <p:spPr>
          <a:xfrm>
            <a:off x="5768773" y="7285570"/>
            <a:ext cx="1490751" cy="947290"/>
          </a:xfrm>
          <a:prstGeom prst="lef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0036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and white rectangle&#10;&#10;Description automatically generated">
            <a:extLst>
              <a:ext uri="{FF2B5EF4-FFF2-40B4-BE49-F238E27FC236}">
                <a16:creationId xmlns:a16="http://schemas.microsoft.com/office/drawing/2014/main" id="{A4EDD2ED-FDCF-ED9F-7D95-A431B43C7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TextBox 3"/>
          <p:cNvSpPr txBox="1"/>
          <p:nvPr/>
        </p:nvSpPr>
        <p:spPr>
          <a:xfrm>
            <a:off x="627529" y="799064"/>
            <a:ext cx="13905000" cy="654025"/>
          </a:xfrm>
          <a:prstGeom prst="rect">
            <a:avLst/>
          </a:prstGeom>
        </p:spPr>
        <p:txBody>
          <a:bodyPr lIns="0" tIns="0" rIns="0" bIns="0" rtlCol="0" anchor="t">
            <a:spAutoFit/>
          </a:bodyPr>
          <a:lstStyle/>
          <a:p>
            <a:pPr>
              <a:lnSpc>
                <a:spcPts val="4752"/>
              </a:lnSpc>
            </a:pPr>
            <a:r>
              <a:rPr lang="en-AU" sz="5000" b="1">
                <a:latin typeface="VIC"/>
                <a:ea typeface="Arial Bold"/>
                <a:cs typeface="Arial Bold"/>
                <a:sym typeface="Arial Bold"/>
              </a:rPr>
              <a:t>Key messaging</a:t>
            </a:r>
            <a:endParaRPr lang="en-US" sz="5000" b="1">
              <a:latin typeface="VIC" panose="00000500000000000000" pitchFamily="2" charset="0"/>
              <a:ea typeface="Arial Bold"/>
              <a:cs typeface="Arial Bold"/>
              <a:sym typeface="Arial Bold"/>
            </a:endParaRPr>
          </a:p>
        </p:txBody>
      </p:sp>
      <p:sp>
        <p:nvSpPr>
          <p:cNvPr id="4" name="TextBox 4"/>
          <p:cNvSpPr txBox="1"/>
          <p:nvPr/>
        </p:nvSpPr>
        <p:spPr>
          <a:xfrm>
            <a:off x="676600" y="2305288"/>
            <a:ext cx="15935000" cy="6886501"/>
          </a:xfrm>
          <a:prstGeom prst="rect">
            <a:avLst/>
          </a:prstGeom>
        </p:spPr>
        <p:txBody>
          <a:bodyPr wrap="square" lIns="0" tIns="0" rIns="0" bIns="0" rtlCol="0" anchor="t">
            <a:spAutoFit/>
          </a:bodyPr>
          <a:lstStyle/>
          <a:p>
            <a:pPr marL="342900" indent="-342900">
              <a:lnSpc>
                <a:spcPct val="150000"/>
              </a:lnSpc>
              <a:buClr>
                <a:srgbClr val="DC006C"/>
              </a:buClr>
              <a:buFont typeface="Arial" panose="020B0604020202020204" pitchFamily="34" charset="0"/>
              <a:buChar char="•"/>
            </a:pPr>
            <a:endParaRPr lang="en-AU" sz="2000" b="1">
              <a:solidFill>
                <a:srgbClr val="1A1A1A"/>
              </a:solidFill>
              <a:latin typeface="VIC" panose="00000500000000000000" pitchFamily="2" charset="0"/>
            </a:endParaRPr>
          </a:p>
          <a:p>
            <a:pPr marL="342900" indent="-342900">
              <a:lnSpc>
                <a:spcPct val="150000"/>
              </a:lnSpc>
              <a:buFont typeface="Arial" panose="020B0604020202020204" pitchFamily="34" charset="0"/>
              <a:buChar char="•"/>
            </a:pPr>
            <a:r>
              <a:rPr lang="en-AU" sz="2000" dirty="0">
                <a:solidFill>
                  <a:srgbClr val="1A1A1A"/>
                </a:solidFill>
                <a:latin typeface="VIC"/>
              </a:rPr>
              <a:t>Cultural Diversity Week runs from 17 to 23 March 2025!</a:t>
            </a:r>
          </a:p>
          <a:p>
            <a:pPr marL="342900" indent="-342900">
              <a:lnSpc>
                <a:spcPct val="150000"/>
              </a:lnSpc>
              <a:buFont typeface="Arial" panose="020B0604020202020204" pitchFamily="34" charset="0"/>
              <a:buChar char="•"/>
            </a:pPr>
            <a:r>
              <a:rPr lang="en-AU" sz="2000" dirty="0">
                <a:solidFill>
                  <a:srgbClr val="1A1A1A"/>
                </a:solidFill>
                <a:latin typeface="VIC"/>
              </a:rPr>
              <a:t>Cultural Diversity Week is a time to celebrate the power, influence, and stories of Victoria’s multicultural communities.</a:t>
            </a:r>
          </a:p>
          <a:p>
            <a:pPr marL="342900" indent="-342900">
              <a:lnSpc>
                <a:spcPct val="150000"/>
              </a:lnSpc>
              <a:buFont typeface="Arial" panose="020B0604020202020204" pitchFamily="34" charset="0"/>
              <a:buChar char="•"/>
            </a:pPr>
            <a:r>
              <a:rPr lang="en-AU" sz="2000" dirty="0">
                <a:solidFill>
                  <a:srgbClr val="1A1A1A"/>
                </a:solidFill>
                <a:latin typeface="VIC"/>
              </a:rPr>
              <a:t>All schools, educators, and students are invited to take part through a variety of classroom activities, school events, and digital storytelling initiatives.</a:t>
            </a:r>
          </a:p>
          <a:p>
            <a:pPr marL="342900" indent="-342900">
              <a:lnSpc>
                <a:spcPct val="150000"/>
              </a:lnSpc>
              <a:buFont typeface="Arial" panose="020B0604020202020204" pitchFamily="34" charset="0"/>
              <a:buChar char="•"/>
            </a:pPr>
            <a:r>
              <a:rPr lang="en-AU" sz="2000" dirty="0">
                <a:solidFill>
                  <a:srgbClr val="1A1A1A"/>
                </a:solidFill>
                <a:latin typeface="VIC"/>
              </a:rPr>
              <a:t>This year’s theme, "Embrace the Journey, Shape Our Future," highlights the stories, traditions, and evolving identities that make Victoria a vibrant and inclusive multicultural state.</a:t>
            </a:r>
          </a:p>
          <a:p>
            <a:pPr marL="342900" indent="-342900">
              <a:lnSpc>
                <a:spcPct val="150000"/>
              </a:lnSpc>
              <a:buFont typeface="Arial" panose="020B0604020202020204" pitchFamily="34" charset="0"/>
              <a:buChar char="•"/>
            </a:pPr>
            <a:r>
              <a:rPr lang="en-AU" sz="2000" dirty="0">
                <a:solidFill>
                  <a:srgbClr val="1A1A1A"/>
                </a:solidFill>
                <a:latin typeface="VIC"/>
              </a:rPr>
              <a:t>Proudly led by the Victorian Multicultural Commission, Cultural Diversity Week is an opportunity for schools to foster cultural awareness, encourage meaningful conversations, and celebrate diversity in classrooms and across school communities.</a:t>
            </a:r>
          </a:p>
          <a:p>
            <a:pPr marL="342900" indent="-342900">
              <a:lnSpc>
                <a:spcPct val="150000"/>
              </a:lnSpc>
              <a:buFont typeface="Arial" panose="020B0604020202020204" pitchFamily="34" charset="0"/>
              <a:buChar char="•"/>
            </a:pPr>
            <a:r>
              <a:rPr lang="en-AU" sz="2000" dirty="0">
                <a:solidFill>
                  <a:srgbClr val="1A1A1A"/>
                </a:solidFill>
                <a:latin typeface="VIC"/>
              </a:rPr>
              <a:t>Be part of the celebration! Host a school event, encourage students to join the digital campaign, or organise activities that promote cultural learning.</a:t>
            </a:r>
          </a:p>
          <a:p>
            <a:pPr marL="342900" indent="-342900">
              <a:lnSpc>
                <a:spcPct val="150000"/>
              </a:lnSpc>
              <a:buFont typeface="Arial" panose="020B0604020202020204" pitchFamily="34" charset="0"/>
              <a:buChar char="•"/>
            </a:pPr>
            <a:r>
              <a:rPr lang="en-AU" sz="2000" dirty="0">
                <a:solidFill>
                  <a:srgbClr val="1A1A1A"/>
                </a:solidFill>
                <a:latin typeface="VIC"/>
              </a:rPr>
              <a:t>The Victorian Multicultural Festival is a family friendly festival that will take place at Grazeland from 21–23 March, offering a fantastic opportunity for schools to experience multicultural performances, food, and activities in an exciting festival atmosphere.</a:t>
            </a:r>
          </a:p>
          <a:p>
            <a:pPr marL="342900" indent="-342900">
              <a:lnSpc>
                <a:spcPct val="150000"/>
              </a:lnSpc>
              <a:buClr>
                <a:srgbClr val="DC006C"/>
              </a:buClr>
              <a:buFont typeface="Arial" panose="020B0604020202020204" pitchFamily="34" charset="0"/>
              <a:buChar char="•"/>
            </a:pPr>
            <a:endParaRPr lang="en-AU" sz="2000" b="1">
              <a:solidFill>
                <a:srgbClr val="1A1A1A"/>
              </a:solidFill>
              <a:latin typeface="VIC" panose="00000500000000000000" pitchFamily="2" charset="0"/>
            </a:endParaRPr>
          </a:p>
        </p:txBody>
      </p:sp>
    </p:spTree>
    <p:extLst>
      <p:ext uri="{BB962C8B-B14F-4D97-AF65-F5344CB8AC3E}">
        <p14:creationId xmlns:p14="http://schemas.microsoft.com/office/powerpoint/2010/main" val="426106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F8AD3CB2-D52E-5B2B-489E-AEE4F98CC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568"/>
            <a:ext cx="18285714" cy="10285714"/>
          </a:xfrm>
          <a:prstGeom prst="rect">
            <a:avLst/>
          </a:prstGeom>
        </p:spPr>
      </p:pic>
      <p:sp>
        <p:nvSpPr>
          <p:cNvPr id="3" name="TextBox 3"/>
          <p:cNvSpPr txBox="1"/>
          <p:nvPr/>
        </p:nvSpPr>
        <p:spPr>
          <a:xfrm>
            <a:off x="627529" y="252840"/>
            <a:ext cx="13905000" cy="654025"/>
          </a:xfrm>
          <a:prstGeom prst="rect">
            <a:avLst/>
          </a:prstGeom>
        </p:spPr>
        <p:txBody>
          <a:bodyPr lIns="0" tIns="0" rIns="0" bIns="0" rtlCol="0" anchor="t">
            <a:spAutoFit/>
          </a:bodyPr>
          <a:lstStyle/>
          <a:p>
            <a:pPr>
              <a:lnSpc>
                <a:spcPts val="4752"/>
              </a:lnSpc>
            </a:pPr>
            <a:r>
              <a:rPr lang="en-AU" sz="5000" b="1">
                <a:latin typeface="VIC"/>
                <a:cs typeface="Arial Bold"/>
                <a:sym typeface="Arial Bold"/>
              </a:rPr>
              <a:t>How you can participate</a:t>
            </a:r>
            <a:endParaRPr lang="en-US" err="1"/>
          </a:p>
        </p:txBody>
      </p:sp>
      <p:sp>
        <p:nvSpPr>
          <p:cNvPr id="4" name="TextBox 4"/>
          <p:cNvSpPr txBox="1"/>
          <p:nvPr/>
        </p:nvSpPr>
        <p:spPr>
          <a:xfrm>
            <a:off x="631370" y="1974507"/>
            <a:ext cx="15661575" cy="4247317"/>
          </a:xfrm>
          <a:prstGeom prst="rect">
            <a:avLst/>
          </a:prstGeom>
        </p:spPr>
        <p:txBody>
          <a:bodyPr wrap="square" lIns="0" tIns="0" rIns="0" bIns="0" rtlCol="0" anchor="t">
            <a:spAutoFit/>
          </a:bodyPr>
          <a:lstStyle/>
          <a:p>
            <a:endParaRPr lang="en-AU" sz="2000" b="1">
              <a:solidFill>
                <a:srgbClr val="1A1A1A"/>
              </a:solidFill>
              <a:latin typeface="VIC" panose="00000500000000000000" pitchFamily="2" charset="0"/>
            </a:endParaRPr>
          </a:p>
          <a:p>
            <a:r>
              <a:rPr lang="en-AU" sz="2800" b="1">
                <a:solidFill>
                  <a:srgbClr val="7030A0"/>
                </a:solidFill>
                <a:latin typeface="VIC"/>
              </a:rPr>
              <a:t>You can participate by:</a:t>
            </a:r>
            <a:br>
              <a:rPr lang="en-AU" sz="2800" b="1">
                <a:solidFill>
                  <a:srgbClr val="7030A0"/>
                </a:solidFill>
                <a:latin typeface="VIC"/>
              </a:rPr>
            </a:br>
            <a:endParaRPr lang="en-AU" sz="2800" b="1">
              <a:solidFill>
                <a:srgbClr val="7030A0"/>
              </a:solidFill>
              <a:latin typeface="VIC"/>
            </a:endParaRPr>
          </a:p>
          <a:p>
            <a:pPr marL="342900" indent="-342900">
              <a:buFont typeface="Arial" panose="020B0604020202020204" pitchFamily="34" charset="0"/>
              <a:buChar char="•"/>
            </a:pPr>
            <a:r>
              <a:rPr lang="en-AU" sz="2000">
                <a:solidFill>
                  <a:srgbClr val="1A1A1A"/>
                </a:solidFill>
                <a:latin typeface="VIC"/>
              </a:rPr>
              <a:t>Implementing the teacher resource kit into your curriculum </a:t>
            </a:r>
          </a:p>
          <a:p>
            <a:pPr marL="342900" indent="-342900">
              <a:buFont typeface="Arial" panose="020B0604020202020204" pitchFamily="34" charset="0"/>
              <a:buChar char="•"/>
            </a:pPr>
            <a:r>
              <a:rPr lang="en-AU" sz="2000">
                <a:solidFill>
                  <a:srgbClr val="1A1A1A"/>
                </a:solidFill>
                <a:latin typeface="VIC"/>
              </a:rPr>
              <a:t>Sharing the information from this stakeholder pack through school newsletters, social media, and parent communication channels to promote Cultural Diversity Week.</a:t>
            </a:r>
            <a:endParaRPr lang="en-AU"/>
          </a:p>
          <a:p>
            <a:pPr marL="342900" indent="-342900">
              <a:buFont typeface="Arial" panose="020B0604020202020204" pitchFamily="34" charset="0"/>
              <a:buChar char="•"/>
            </a:pPr>
            <a:r>
              <a:rPr lang="en-AU" sz="2000">
                <a:solidFill>
                  <a:srgbClr val="1A1A1A"/>
                </a:solidFill>
                <a:latin typeface="VIC"/>
              </a:rPr>
              <a:t>Integrating cultural diversity topics into lessons, discussions, and school-wide activities.</a:t>
            </a:r>
          </a:p>
          <a:p>
            <a:pPr marL="342900" indent="-342900">
              <a:buFont typeface="Arial" panose="020B0604020202020204" pitchFamily="34" charset="0"/>
              <a:buChar char="•"/>
            </a:pPr>
            <a:r>
              <a:rPr lang="en-AU" sz="2000">
                <a:solidFill>
                  <a:srgbClr val="1A1A1A"/>
                </a:solidFill>
                <a:latin typeface="VIC"/>
              </a:rPr>
              <a:t>Encouraging students and staff to post about their celebrations using #CDW2025 and #EmbraceTheJourney.</a:t>
            </a:r>
          </a:p>
          <a:p>
            <a:pPr marL="342900" indent="-342900">
              <a:buFont typeface="Arial" panose="020B0604020202020204" pitchFamily="34" charset="0"/>
              <a:buChar char="•"/>
            </a:pPr>
            <a:r>
              <a:rPr lang="en-AU" sz="2000">
                <a:solidFill>
                  <a:srgbClr val="1A1A1A"/>
                </a:solidFill>
                <a:latin typeface="VIC"/>
              </a:rPr>
              <a:t>Hosting a cultural dress day, storytelling session, or classroom activity to celebrate diversity.</a:t>
            </a:r>
          </a:p>
          <a:p>
            <a:pPr marL="342900" indent="-342900">
              <a:buFont typeface="Arial" panose="020B0604020202020204" pitchFamily="34" charset="0"/>
              <a:buChar char="•"/>
            </a:pPr>
            <a:r>
              <a:rPr lang="en-AU" sz="2000">
                <a:solidFill>
                  <a:srgbClr val="1A1A1A"/>
                </a:solidFill>
                <a:latin typeface="VIC"/>
              </a:rPr>
              <a:t>Supporting Harmony Walks, cultural performances, or community projects that align with the theme of connection and inclusion. </a:t>
            </a:r>
          </a:p>
          <a:p>
            <a:pPr marL="342900" indent="-342900">
              <a:buFont typeface="Arial" panose="020B0604020202020204" pitchFamily="34" charset="0"/>
              <a:buChar char="•"/>
            </a:pPr>
            <a:endParaRPr lang="en-AU" sz="2000">
              <a:solidFill>
                <a:srgbClr val="1A1A1A"/>
              </a:solidFill>
              <a:latin typeface="VIC"/>
            </a:endParaRPr>
          </a:p>
          <a:p>
            <a:pPr marL="342900" indent="-342900">
              <a:buFont typeface="Arial" panose="020B0604020202020204" pitchFamily="34" charset="0"/>
              <a:buChar char="•"/>
            </a:pPr>
            <a:endParaRPr lang="en-AU" sz="2000" b="1">
              <a:solidFill>
                <a:srgbClr val="1A1A1A"/>
              </a:solidFill>
              <a:latin typeface="VIC" panose="00000500000000000000" pitchFamily="2" charset="0"/>
            </a:endParaRPr>
          </a:p>
        </p:txBody>
      </p:sp>
      <p:sp>
        <p:nvSpPr>
          <p:cNvPr id="5" name="TextBox 4">
            <a:extLst>
              <a:ext uri="{FF2B5EF4-FFF2-40B4-BE49-F238E27FC236}">
                <a16:creationId xmlns:a16="http://schemas.microsoft.com/office/drawing/2014/main" id="{C3F40417-4142-4384-7DC5-B50C1E15A2E2}"/>
              </a:ext>
            </a:extLst>
          </p:cNvPr>
          <p:cNvSpPr txBox="1"/>
          <p:nvPr/>
        </p:nvSpPr>
        <p:spPr>
          <a:xfrm>
            <a:off x="9931091" y="6144825"/>
            <a:ext cx="7579268" cy="35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a:solidFill>
                  <a:srgbClr val="7030A0"/>
                </a:solidFill>
                <a:latin typeface="VIC"/>
                <a:cs typeface="Arial"/>
              </a:rPr>
              <a:t>Resources:</a:t>
            </a:r>
            <a:endParaRPr lang="en-AU" sz="2800">
              <a:solidFill>
                <a:srgbClr val="7030A0"/>
              </a:solidFill>
              <a:latin typeface="VIC"/>
              <a:ea typeface="Calibri"/>
              <a:cs typeface="Calibri"/>
            </a:endParaRPr>
          </a:p>
          <a:p>
            <a:pPr marL="342900" indent="-342900">
              <a:buFont typeface="Arial,Sans-Serif"/>
              <a:buChar char="•"/>
            </a:pPr>
            <a:r>
              <a:rPr lang="en-AU" sz="2000" b="1">
                <a:solidFill>
                  <a:srgbClr val="1A1A1A"/>
                </a:solidFill>
                <a:latin typeface="VIC"/>
                <a:cs typeface="Arial"/>
              </a:rPr>
              <a:t>Creative assets available </a:t>
            </a:r>
            <a:r>
              <a:rPr lang="en-AU" sz="2000">
                <a:solidFill>
                  <a:srgbClr val="1A1A1A"/>
                </a:solidFill>
                <a:latin typeface="VIC"/>
                <a:cs typeface="Arial"/>
                <a:hlinkClick r:id="rId3"/>
              </a:rPr>
              <a:t>here</a:t>
            </a:r>
            <a:endParaRPr lang="en-AU" sz="2000">
              <a:solidFill>
                <a:srgbClr val="1A1A1A"/>
              </a:solidFill>
              <a:latin typeface="VIC"/>
              <a:cs typeface="Arial"/>
            </a:endParaRPr>
          </a:p>
          <a:p>
            <a:pPr marL="342900" indent="-342900">
              <a:lnSpc>
                <a:spcPct val="150000"/>
              </a:lnSpc>
              <a:buFont typeface="Arial,Sans-Serif"/>
              <a:buChar char="•"/>
            </a:pPr>
            <a:r>
              <a:rPr lang="en-AU" sz="2000" b="1">
                <a:solidFill>
                  <a:srgbClr val="1A1A1A"/>
                </a:solidFill>
                <a:latin typeface="VIC"/>
                <a:cs typeface="Arial"/>
              </a:rPr>
              <a:t>Cultural Diversity Week website </a:t>
            </a:r>
            <a:r>
              <a:rPr lang="en-AU" sz="2000">
                <a:solidFill>
                  <a:srgbClr val="000000"/>
                </a:solidFill>
                <a:latin typeface="VIC"/>
                <a:cs typeface="Arial"/>
                <a:hlinkClick r:id="rId4"/>
              </a:rPr>
              <a:t>here</a:t>
            </a:r>
            <a:r>
              <a:rPr lang="en-AU" sz="2000">
                <a:solidFill>
                  <a:srgbClr val="1A1A1A"/>
                </a:solidFill>
                <a:latin typeface="VIC"/>
                <a:cs typeface="Arial"/>
                <a:hlinkClick r:id="rId4"/>
              </a:rPr>
              <a:t> </a:t>
            </a:r>
            <a:endParaRPr lang="en-AU" sz="2000">
              <a:solidFill>
                <a:srgbClr val="1A1A1A"/>
              </a:solidFill>
              <a:latin typeface="VIC"/>
              <a:cs typeface="Arial"/>
            </a:endParaRPr>
          </a:p>
          <a:p>
            <a:pPr marL="342900" indent="-342900">
              <a:lnSpc>
                <a:spcPct val="150000"/>
              </a:lnSpc>
              <a:buFont typeface="Arial,Sans-Serif"/>
              <a:buChar char="•"/>
            </a:pPr>
            <a:r>
              <a:rPr lang="en-AU" sz="2000" b="1">
                <a:solidFill>
                  <a:srgbClr val="1A1A1A"/>
                </a:solidFill>
                <a:latin typeface="VIC"/>
                <a:ea typeface="Calibri"/>
                <a:cs typeface="Arial"/>
              </a:rPr>
              <a:t>Share your event on VMC Connect </a:t>
            </a:r>
            <a:r>
              <a:rPr lang="en-AU" sz="2000">
                <a:solidFill>
                  <a:srgbClr val="1A1A1A"/>
                </a:solidFill>
                <a:latin typeface="VIC"/>
                <a:ea typeface="Calibri"/>
                <a:cs typeface="Arial"/>
                <a:hlinkClick r:id="rId5"/>
              </a:rPr>
              <a:t>here</a:t>
            </a:r>
            <a:endParaRPr lang="en-US" sz="2000">
              <a:latin typeface="VIC"/>
              <a:ea typeface="Calibri"/>
              <a:cs typeface="Calibri"/>
            </a:endParaRPr>
          </a:p>
          <a:p>
            <a:pPr marL="342900" indent="-342900">
              <a:lnSpc>
                <a:spcPct val="150000"/>
              </a:lnSpc>
              <a:buFont typeface="Arial,Sans-Serif"/>
              <a:buChar char="•"/>
            </a:pPr>
            <a:r>
              <a:rPr lang="en-AU" sz="2000" b="1">
                <a:solidFill>
                  <a:srgbClr val="1A1A1A"/>
                </a:solidFill>
                <a:latin typeface="VIC"/>
                <a:cs typeface="Arial"/>
              </a:rPr>
              <a:t>Utilise hashtags: </a:t>
            </a:r>
            <a:r>
              <a:rPr lang="en-AU" sz="2000">
                <a:solidFill>
                  <a:srgbClr val="1A1A1A"/>
                </a:solidFill>
                <a:latin typeface="VIC"/>
                <a:cs typeface="Arial"/>
              </a:rPr>
              <a:t>#CDW2025  #EmbraceTheJourney #ShapeOurFuture</a:t>
            </a:r>
            <a:endParaRPr lang="en-US" sz="2000">
              <a:solidFill>
                <a:srgbClr val="000000"/>
              </a:solidFill>
              <a:latin typeface="VIC"/>
              <a:cs typeface="Arial"/>
            </a:endParaRPr>
          </a:p>
          <a:p>
            <a:pPr marL="342900" indent="-342900">
              <a:lnSpc>
                <a:spcPct val="150000"/>
              </a:lnSpc>
              <a:buFont typeface="Arial,Sans-Serif"/>
              <a:buChar char="•"/>
            </a:pPr>
            <a:r>
              <a:rPr lang="en-AU" sz="2000" b="1">
                <a:solidFill>
                  <a:srgbClr val="1A1A1A"/>
                </a:solidFill>
                <a:latin typeface="VIC"/>
                <a:cs typeface="Arial"/>
              </a:rPr>
              <a:t>Tag us on Facebook/ Instagram: </a:t>
            </a:r>
            <a:r>
              <a:rPr lang="en-AU" sz="2000">
                <a:solidFill>
                  <a:srgbClr val="1A1A1A"/>
                </a:solidFill>
                <a:latin typeface="VIC"/>
                <a:cs typeface="Arial"/>
                <a:hlinkClick r:id="rId6"/>
              </a:rPr>
              <a:t>@multiculturevic </a:t>
            </a:r>
            <a:endParaRPr lang="en-AU" sz="2000">
              <a:solidFill>
                <a:srgbClr val="1A1A1A"/>
              </a:solidFill>
              <a:latin typeface="VIC"/>
              <a:cs typeface="Arial"/>
            </a:endParaRPr>
          </a:p>
          <a:p>
            <a:pPr marL="342900" indent="-342900">
              <a:lnSpc>
                <a:spcPct val="150000"/>
              </a:lnSpc>
              <a:buFont typeface="Arial,Sans-Serif"/>
              <a:buChar char="•"/>
            </a:pPr>
            <a:r>
              <a:rPr lang="en-AU" sz="2000" b="1">
                <a:solidFill>
                  <a:srgbClr val="1A1A1A"/>
                </a:solidFill>
                <a:latin typeface="VIC"/>
                <a:cs typeface="Arial"/>
              </a:rPr>
              <a:t>Tag us on LinkedIn: </a:t>
            </a:r>
            <a:r>
              <a:rPr lang="en-AU" sz="2000" err="1">
                <a:solidFill>
                  <a:srgbClr val="1A1A1A"/>
                </a:solidFill>
                <a:latin typeface="VIC"/>
                <a:cs typeface="Arial"/>
                <a:hlinkClick r:id="rId7"/>
              </a:rPr>
              <a:t>victorian</a:t>
            </a:r>
            <a:r>
              <a:rPr lang="en-AU" sz="2000">
                <a:solidFill>
                  <a:srgbClr val="1A1A1A"/>
                </a:solidFill>
                <a:latin typeface="VIC"/>
                <a:cs typeface="Arial"/>
                <a:hlinkClick r:id="rId7"/>
              </a:rPr>
              <a:t>-multicultural-commission</a:t>
            </a:r>
            <a:endParaRPr lang="en-AU"/>
          </a:p>
        </p:txBody>
      </p:sp>
      <p:sp>
        <p:nvSpPr>
          <p:cNvPr id="7" name="TextBox 6">
            <a:extLst>
              <a:ext uri="{FF2B5EF4-FFF2-40B4-BE49-F238E27FC236}">
                <a16:creationId xmlns:a16="http://schemas.microsoft.com/office/drawing/2014/main" id="{49AC918F-4BD5-D426-5EF5-407D63B01B3F}"/>
              </a:ext>
            </a:extLst>
          </p:cNvPr>
          <p:cNvSpPr txBox="1"/>
          <p:nvPr/>
        </p:nvSpPr>
        <p:spPr>
          <a:xfrm>
            <a:off x="627529" y="6144825"/>
            <a:ext cx="8676033" cy="2646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a:solidFill>
                  <a:srgbClr val="7030A0"/>
                </a:solidFill>
                <a:latin typeface="VIC"/>
                <a:cs typeface="Arial"/>
              </a:rPr>
              <a:t>Join our Digital Campaign:</a:t>
            </a:r>
            <a:br>
              <a:rPr lang="en-AU" sz="2800" b="1">
                <a:solidFill>
                  <a:srgbClr val="7030A0"/>
                </a:solidFill>
                <a:latin typeface="VIC"/>
                <a:cs typeface="Arial"/>
              </a:rPr>
            </a:br>
            <a:r>
              <a:rPr lang="en-AU" sz="2000">
                <a:latin typeface="VIC"/>
              </a:rPr>
              <a:t>Celebrate </a:t>
            </a:r>
            <a:r>
              <a:rPr lang="en-AU" sz="2000" b="1">
                <a:latin typeface="VIC"/>
              </a:rPr>
              <a:t>Cultural Diversity Week 2025 </a:t>
            </a:r>
            <a:r>
              <a:rPr lang="en-AU" sz="2000">
                <a:latin typeface="VIC"/>
              </a:rPr>
              <a:t>by encouraging students and educators to share their cultural stories through a short video, photo, or written reflection.</a:t>
            </a:r>
            <a:br>
              <a:rPr lang="en-AU" sz="2000">
                <a:latin typeface="VIC"/>
              </a:rPr>
            </a:br>
            <a:r>
              <a:rPr lang="en-AU" sz="2000">
                <a:latin typeface="VIC"/>
              </a:rPr>
              <a:t>Post using </a:t>
            </a:r>
            <a:r>
              <a:rPr lang="en-AU" sz="2000" b="1">
                <a:latin typeface="VIC"/>
              </a:rPr>
              <a:t>#CDW2025 </a:t>
            </a:r>
            <a:r>
              <a:rPr lang="en-AU" sz="2000">
                <a:latin typeface="VIC"/>
              </a:rPr>
              <a:t>and </a:t>
            </a:r>
            <a:r>
              <a:rPr lang="en-AU" sz="2000" b="1">
                <a:latin typeface="VIC"/>
              </a:rPr>
              <a:t>#EmbraceTheJourney </a:t>
            </a:r>
            <a:r>
              <a:rPr lang="en-AU" sz="2000">
                <a:latin typeface="VIC"/>
              </a:rPr>
              <a:t>to be featured.</a:t>
            </a:r>
            <a:br>
              <a:rPr lang="en-AU" sz="2000">
                <a:latin typeface="VIC"/>
              </a:rPr>
            </a:br>
            <a:br>
              <a:rPr lang="en-AU" sz="2000">
                <a:latin typeface="VIC"/>
              </a:rPr>
            </a:br>
            <a:r>
              <a:rPr lang="en-AU" sz="2000">
                <a:latin typeface="VIC"/>
              </a:rPr>
              <a:t>Click </a:t>
            </a:r>
            <a:r>
              <a:rPr lang="en-AU" sz="2000">
                <a:latin typeface="VIC"/>
                <a:hlinkClick r:id="rId8"/>
              </a:rPr>
              <a:t>here</a:t>
            </a:r>
            <a:r>
              <a:rPr lang="en-AU" sz="2000">
                <a:latin typeface="VIC"/>
              </a:rPr>
              <a:t> to learn more and participate!</a:t>
            </a:r>
            <a:br>
              <a:rPr lang="en-AU" sz="2000">
                <a:latin typeface="VIC"/>
              </a:rPr>
            </a:br>
            <a:endParaRPr lang="en-AU">
              <a:ea typeface="Calibri"/>
              <a:cs typeface="Calibri"/>
            </a:endParaRPr>
          </a:p>
        </p:txBody>
      </p:sp>
    </p:spTree>
    <p:extLst>
      <p:ext uri="{BB962C8B-B14F-4D97-AF65-F5344CB8AC3E}">
        <p14:creationId xmlns:p14="http://schemas.microsoft.com/office/powerpoint/2010/main" val="399031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B1310-9377-B312-4AC3-B06D6FA4CF90}"/>
            </a:ext>
          </a:extLst>
        </p:cNvPr>
        <p:cNvGrpSpPr/>
        <p:nvPr/>
      </p:nvGrpSpPr>
      <p:grpSpPr>
        <a:xfrm>
          <a:off x="0" y="0"/>
          <a:ext cx="0" cy="0"/>
          <a:chOff x="0" y="0"/>
          <a:chExt cx="0" cy="0"/>
        </a:xfrm>
      </p:grpSpPr>
      <p:pic>
        <p:nvPicPr>
          <p:cNvPr id="6" name="Picture 5" descr="A yellow and white rectangle&#10;&#10;Description automatically generated">
            <a:extLst>
              <a:ext uri="{FF2B5EF4-FFF2-40B4-BE49-F238E27FC236}">
                <a16:creationId xmlns:a16="http://schemas.microsoft.com/office/drawing/2014/main" id="{57998381-5CB5-39E7-A56C-D7815A264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53" y="1286"/>
            <a:ext cx="18445202" cy="10392039"/>
          </a:xfrm>
          <a:prstGeom prst="rect">
            <a:avLst/>
          </a:prstGeom>
        </p:spPr>
      </p:pic>
      <p:sp>
        <p:nvSpPr>
          <p:cNvPr id="3" name="TextBox 3">
            <a:extLst>
              <a:ext uri="{FF2B5EF4-FFF2-40B4-BE49-F238E27FC236}">
                <a16:creationId xmlns:a16="http://schemas.microsoft.com/office/drawing/2014/main" id="{FA5876A8-3804-E714-ACFB-603FD15DAD50}"/>
              </a:ext>
            </a:extLst>
          </p:cNvPr>
          <p:cNvSpPr txBox="1"/>
          <p:nvPr/>
        </p:nvSpPr>
        <p:spPr>
          <a:xfrm>
            <a:off x="397741" y="354190"/>
            <a:ext cx="13905000" cy="1269578"/>
          </a:xfrm>
          <a:prstGeom prst="rect">
            <a:avLst/>
          </a:prstGeom>
        </p:spPr>
        <p:txBody>
          <a:bodyPr lIns="0" tIns="0" rIns="0" bIns="0" rtlCol="0" anchor="t">
            <a:spAutoFit/>
          </a:bodyPr>
          <a:lstStyle/>
          <a:p>
            <a:pPr>
              <a:lnSpc>
                <a:spcPts val="4752"/>
              </a:lnSpc>
            </a:pPr>
            <a:r>
              <a:rPr lang="en-US" sz="5000" b="1">
                <a:latin typeface="VIC"/>
                <a:ea typeface="Arial Bold"/>
                <a:cs typeface="Arial Bold"/>
                <a:sym typeface="Arial Bold"/>
              </a:rPr>
              <a:t>Participate: Host an event or activity in your school</a:t>
            </a:r>
            <a:endParaRPr lang="en-US" sz="5000" b="1">
              <a:latin typeface="VIC"/>
              <a:ea typeface="Arial Bold"/>
              <a:cs typeface="Arial Bold"/>
            </a:endParaRPr>
          </a:p>
        </p:txBody>
      </p:sp>
      <p:sp>
        <p:nvSpPr>
          <p:cNvPr id="2" name="TextBox 1">
            <a:extLst>
              <a:ext uri="{FF2B5EF4-FFF2-40B4-BE49-F238E27FC236}">
                <a16:creationId xmlns:a16="http://schemas.microsoft.com/office/drawing/2014/main" id="{1E10A145-0FD1-177B-9191-89E79FAAB273}"/>
              </a:ext>
            </a:extLst>
          </p:cNvPr>
          <p:cNvSpPr txBox="1"/>
          <p:nvPr/>
        </p:nvSpPr>
        <p:spPr>
          <a:xfrm>
            <a:off x="299293" y="1976672"/>
            <a:ext cx="17382564" cy="707886"/>
          </a:xfrm>
          <a:prstGeom prst="rect">
            <a:avLst/>
          </a:prstGeom>
          <a:noFill/>
        </p:spPr>
        <p:txBody>
          <a:bodyPr wrap="square">
            <a:spAutoFit/>
          </a:bodyPr>
          <a:lstStyle/>
          <a:p>
            <a:pPr>
              <a:spcAft>
                <a:spcPts val="600"/>
              </a:spcAft>
            </a:pPr>
            <a:r>
              <a:rPr lang="en-AU" sz="2000" b="1">
                <a:latin typeface="VIC" panose="00000500000000000000" pitchFamily="2" charset="0"/>
                <a:ea typeface="Times" panose="02020603050405020304" pitchFamily="18" charset="0"/>
                <a:cs typeface="Times New Roman" panose="02020603050405020304" pitchFamily="18" charset="0"/>
              </a:rPr>
              <a:t>The VMC team encourages schools and educators to take part in Cultural Diversity Week by organising engaging activities that celebrate multiculturalism in the classroom and beyond. Here are some ideas to bring this year’s theme to life:</a:t>
            </a:r>
          </a:p>
        </p:txBody>
      </p:sp>
      <p:sp>
        <p:nvSpPr>
          <p:cNvPr id="5" name="TextBox 4">
            <a:extLst>
              <a:ext uri="{FF2B5EF4-FFF2-40B4-BE49-F238E27FC236}">
                <a16:creationId xmlns:a16="http://schemas.microsoft.com/office/drawing/2014/main" id="{25FB390A-63CB-FA50-0891-1C7A250A7283}"/>
              </a:ext>
            </a:extLst>
          </p:cNvPr>
          <p:cNvSpPr txBox="1"/>
          <p:nvPr/>
        </p:nvSpPr>
        <p:spPr>
          <a:xfrm>
            <a:off x="299293" y="3326905"/>
            <a:ext cx="5120968" cy="5062924"/>
          </a:xfrm>
          <a:prstGeom prst="rect">
            <a:avLst/>
          </a:prstGeom>
          <a:noFill/>
        </p:spPr>
        <p:txBody>
          <a:bodyPr wrap="square" lIns="91440" tIns="45720" rIns="91440" bIns="45720" anchor="t">
            <a:spAutoFit/>
          </a:bodyPr>
          <a:lstStyle/>
          <a:p>
            <a:pPr>
              <a:spcAft>
                <a:spcPts val="600"/>
              </a:spcAft>
            </a:pPr>
            <a:r>
              <a:rPr lang="en-AU" sz="1600" b="1">
                <a:latin typeface="VIC"/>
                <a:ea typeface="Times" panose="02020603050405020304" pitchFamily="18" charset="0"/>
                <a:cs typeface="Times New Roman"/>
              </a:rPr>
              <a:t>Embrace the Journey</a:t>
            </a:r>
            <a:endParaRPr lang="en-AU" sz="1600" b="1">
              <a:latin typeface="VIC" panose="00000500000000000000" pitchFamily="2" charset="0"/>
              <a:ea typeface="Times"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AU" sz="1600">
                <a:latin typeface="VIC" panose="00000500000000000000" pitchFamily="2" charset="0"/>
                <a:ea typeface="Times" panose="02020603050405020304" pitchFamily="18" charset="0"/>
                <a:cs typeface="Times New Roman" panose="02020603050405020304" pitchFamily="18" charset="0"/>
              </a:rPr>
              <a:t>Cultural Showcase: Encourage students to share stories, traditions, or items from their cultural backgrounds.</a:t>
            </a:r>
          </a:p>
          <a:p>
            <a:pPr marL="171450" indent="-171450">
              <a:spcAft>
                <a:spcPts val="600"/>
              </a:spcAft>
              <a:buFont typeface="Arial" panose="020B0604020202020204" pitchFamily="34" charset="0"/>
              <a:buChar char="•"/>
            </a:pPr>
            <a:r>
              <a:rPr lang="en-AU" sz="1600">
                <a:latin typeface="VIC" panose="00000500000000000000" pitchFamily="2" charset="0"/>
                <a:ea typeface="Times" panose="02020603050405020304" pitchFamily="18" charset="0"/>
                <a:cs typeface="Times New Roman" panose="02020603050405020304" pitchFamily="18" charset="0"/>
              </a:rPr>
              <a:t>Multicultural Food Day: Host a class or school lunch where students bring or learn about traditional dishes from different cultures.</a:t>
            </a:r>
          </a:p>
          <a:p>
            <a:pPr marL="171450" indent="-171450">
              <a:spcAft>
                <a:spcPts val="600"/>
              </a:spcAft>
              <a:buFont typeface="Arial" panose="020B0604020202020204" pitchFamily="34" charset="0"/>
              <a:buChar char="•"/>
            </a:pPr>
            <a:r>
              <a:rPr lang="en-AU" sz="1600">
                <a:latin typeface="VIC" panose="00000500000000000000" pitchFamily="2" charset="0"/>
                <a:ea typeface="Times" panose="02020603050405020304" pitchFamily="18" charset="0"/>
                <a:cs typeface="Times New Roman" panose="02020603050405020304" pitchFamily="18" charset="0"/>
              </a:rPr>
              <a:t>Storytelling Sessions: Read books or invite speakers to share stories that celebrate diversity and identity.</a:t>
            </a:r>
          </a:p>
          <a:p>
            <a:pPr marL="171450" indent="-171450">
              <a:spcAft>
                <a:spcPts val="600"/>
              </a:spcAft>
              <a:buFont typeface="Arial" panose="020B0604020202020204" pitchFamily="34" charset="0"/>
              <a:buChar char="•"/>
            </a:pPr>
            <a:r>
              <a:rPr lang="en-AU" sz="1600">
                <a:latin typeface="VIC" panose="00000500000000000000" pitchFamily="2" charset="0"/>
                <a:ea typeface="Times" panose="02020603050405020304" pitchFamily="18" charset="0"/>
                <a:cs typeface="Times New Roman" panose="02020603050405020304" pitchFamily="18" charset="0"/>
              </a:rPr>
              <a:t>Creative Expression: Organise an art, photography, or writing competition where students explore cultural themes.</a:t>
            </a:r>
          </a:p>
          <a:p>
            <a:pPr marL="171450" indent="-171450">
              <a:spcAft>
                <a:spcPts val="600"/>
              </a:spcAft>
              <a:buFont typeface="Arial" panose="020B0604020202020204" pitchFamily="34" charset="0"/>
              <a:buChar char="•"/>
            </a:pPr>
            <a:r>
              <a:rPr lang="en-AU" sz="1600">
                <a:latin typeface="VIC" panose="00000500000000000000" pitchFamily="2" charset="0"/>
                <a:ea typeface="Times" panose="02020603050405020304" pitchFamily="18" charset="0"/>
                <a:cs typeface="Times New Roman" panose="02020603050405020304" pitchFamily="18" charset="0"/>
              </a:rPr>
              <a:t>Language and Music: Introduce students to different languages through songs, greetings, or interactive activities.</a:t>
            </a:r>
          </a:p>
          <a:p>
            <a:pPr>
              <a:spcAft>
                <a:spcPts val="600"/>
              </a:spcAft>
            </a:pPr>
            <a:endParaRPr lang="en-AU" sz="1600">
              <a:latin typeface="VIC" panose="00000500000000000000" pitchFamily="2" charset="0"/>
              <a:ea typeface="Times" panose="02020603050405020304" pitchFamily="18" charset="0"/>
              <a:cs typeface="Times New Roman" panose="02020603050405020304" pitchFamily="18" charset="0"/>
            </a:endParaRPr>
          </a:p>
          <a:p>
            <a:pPr>
              <a:spcAft>
                <a:spcPts val="600"/>
              </a:spcAft>
            </a:pPr>
            <a:endParaRPr lang="en-AU" sz="1600">
              <a:latin typeface="VIC" panose="00000500000000000000" pitchFamily="2" charset="0"/>
              <a:ea typeface="Times"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F1677C8-4FBB-B97D-07FF-E1FAB8ED988F}"/>
              </a:ext>
            </a:extLst>
          </p:cNvPr>
          <p:cNvSpPr txBox="1"/>
          <p:nvPr/>
        </p:nvSpPr>
        <p:spPr>
          <a:xfrm>
            <a:off x="5648749" y="3326905"/>
            <a:ext cx="4771056" cy="5878532"/>
          </a:xfrm>
          <a:prstGeom prst="rect">
            <a:avLst/>
          </a:prstGeom>
          <a:noFill/>
        </p:spPr>
        <p:txBody>
          <a:bodyPr wrap="square" lIns="91440" tIns="45720" rIns="91440" bIns="45720" anchor="t">
            <a:spAutoFit/>
          </a:bodyPr>
          <a:lstStyle/>
          <a:p>
            <a:pPr>
              <a:spcAft>
                <a:spcPts val="600"/>
              </a:spcAft>
            </a:pPr>
            <a:r>
              <a:rPr lang="en-AU" sz="1600" b="1">
                <a:latin typeface="VIC" panose="00000500000000000000" pitchFamily="2" charset="0"/>
                <a:ea typeface="Times" panose="02020603050405020304" pitchFamily="18" charset="0"/>
                <a:cs typeface="Times New Roman" panose="02020603050405020304" pitchFamily="18" charset="0"/>
              </a:rPr>
              <a:t>Shape Our Future</a:t>
            </a:r>
          </a:p>
          <a:p>
            <a:pPr marL="171450" indent="-171450">
              <a:spcAft>
                <a:spcPts val="600"/>
              </a:spcAft>
              <a:buFont typeface="Arial" panose="020B0604020202020204" pitchFamily="34" charset="0"/>
              <a:buChar char="•"/>
            </a:pPr>
            <a:r>
              <a:rPr lang="en-AU" sz="1600">
                <a:latin typeface="VIC" panose="00000500000000000000" pitchFamily="2" charset="0"/>
                <a:ea typeface="Times" panose="02020603050405020304" pitchFamily="18" charset="0"/>
                <a:cs typeface="Times New Roman" panose="02020603050405020304" pitchFamily="18" charset="0"/>
              </a:rPr>
              <a:t>Classroom Discussions: Use the VMC’s Cultural Diversity Week Teacher’s Resource Kit to spark conversations on diversity and inclusion.</a:t>
            </a:r>
          </a:p>
          <a:p>
            <a:pPr marL="171450" indent="-171450">
              <a:spcAft>
                <a:spcPts val="600"/>
              </a:spcAft>
              <a:buFont typeface="Arial" panose="020B0604020202020204" pitchFamily="34" charset="0"/>
              <a:buChar char="•"/>
            </a:pPr>
            <a:r>
              <a:rPr lang="en-AU" sz="1600">
                <a:latin typeface="VIC" panose="00000500000000000000" pitchFamily="2" charset="0"/>
                <a:ea typeface="Times" panose="02020603050405020304" pitchFamily="18" charset="0"/>
                <a:cs typeface="Times New Roman" panose="02020603050405020304" pitchFamily="18" charset="0"/>
              </a:rPr>
              <a:t>Exploring Human Rights: Discuss topics such as identity, racism, and belonging using age-appropriate resources.</a:t>
            </a:r>
          </a:p>
          <a:p>
            <a:pPr marL="171450" indent="-171450">
              <a:spcAft>
                <a:spcPts val="600"/>
              </a:spcAft>
              <a:buFont typeface="Arial" panose="020B0604020202020204" pitchFamily="34" charset="0"/>
              <a:buChar char="•"/>
            </a:pPr>
            <a:r>
              <a:rPr lang="en-AU" sz="1600">
                <a:latin typeface="VIC" panose="00000500000000000000" pitchFamily="2" charset="0"/>
                <a:ea typeface="Times" panose="02020603050405020304" pitchFamily="18" charset="0"/>
                <a:cs typeface="Times New Roman" panose="02020603050405020304" pitchFamily="18" charset="0"/>
              </a:rPr>
              <a:t>Harmony Walks: Organise a school walk where students showcase their cultural pride through flags, signs, or traditional clothing.</a:t>
            </a:r>
          </a:p>
          <a:p>
            <a:pPr marL="171450" indent="-171450">
              <a:spcAft>
                <a:spcPts val="600"/>
              </a:spcAft>
              <a:buFont typeface="Arial" panose="020B0604020202020204" pitchFamily="34" charset="0"/>
              <a:buChar char="•"/>
            </a:pPr>
            <a:r>
              <a:rPr lang="en-AU" sz="1600">
                <a:latin typeface="VIC" panose="00000500000000000000" pitchFamily="2" charset="0"/>
                <a:ea typeface="Times" panose="02020603050405020304" pitchFamily="18" charset="0"/>
                <a:cs typeface="Times New Roman" panose="02020603050405020304" pitchFamily="18" charset="0"/>
              </a:rPr>
              <a:t>Film and Media: Watch and discuss short films, documentaries, or student-created content on cultural heritage.</a:t>
            </a:r>
          </a:p>
          <a:p>
            <a:pPr marL="171450" indent="-171450">
              <a:spcAft>
                <a:spcPts val="600"/>
              </a:spcAft>
              <a:buFont typeface="Arial" panose="020B0604020202020204" pitchFamily="34" charset="0"/>
              <a:buChar char="•"/>
            </a:pPr>
            <a:r>
              <a:rPr lang="en-AU" sz="1600">
                <a:latin typeface="VIC" panose="00000500000000000000" pitchFamily="2" charset="0"/>
                <a:ea typeface="Times" panose="02020603050405020304" pitchFamily="18" charset="0"/>
                <a:cs typeface="Times New Roman" panose="02020603050405020304" pitchFamily="18" charset="0"/>
              </a:rPr>
              <a:t>Cultural Dress Day: Celebrate the week with a dress-up day where students and staff wear attire representing their heritage.</a:t>
            </a:r>
          </a:p>
          <a:p>
            <a:pPr marL="171450" indent="-171450">
              <a:spcAft>
                <a:spcPts val="600"/>
              </a:spcAft>
              <a:buFont typeface="Arial" panose="020B0604020202020204" pitchFamily="34" charset="0"/>
              <a:buChar char="•"/>
            </a:pPr>
            <a:endParaRPr lang="en-AU" sz="1600">
              <a:latin typeface="VIC" panose="00000500000000000000" pitchFamily="2" charset="0"/>
              <a:ea typeface="Times" panose="02020603050405020304" pitchFamily="18" charset="0"/>
              <a:cs typeface="Times New Roman" panose="02020603050405020304" pitchFamily="18" charset="0"/>
            </a:endParaRPr>
          </a:p>
          <a:p>
            <a:pPr>
              <a:spcAft>
                <a:spcPts val="600"/>
              </a:spcAft>
            </a:pPr>
            <a:endParaRPr lang="en-AU" sz="1600">
              <a:latin typeface="VIC" panose="00000500000000000000" pitchFamily="2" charset="0"/>
              <a:ea typeface="Times" panose="02020603050405020304" pitchFamily="18" charset="0"/>
              <a:cs typeface="Times New Roman" panose="02020603050405020304" pitchFamily="18" charset="0"/>
            </a:endParaRPr>
          </a:p>
          <a:p>
            <a:pPr>
              <a:spcAft>
                <a:spcPts val="600"/>
              </a:spcAft>
            </a:pPr>
            <a:endParaRPr lang="en-AU" sz="1600">
              <a:latin typeface="VIC" panose="00000500000000000000" pitchFamily="2" charset="0"/>
              <a:ea typeface="Times"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9E185C0-45BE-FCBB-76C8-8004BE9C525F}"/>
              </a:ext>
            </a:extLst>
          </p:cNvPr>
          <p:cNvPicPr>
            <a:picLocks noChangeAspect="1"/>
          </p:cNvPicPr>
          <p:nvPr/>
        </p:nvPicPr>
        <p:blipFill>
          <a:blip r:embed="rId3"/>
          <a:stretch>
            <a:fillRect/>
          </a:stretch>
        </p:blipFill>
        <p:spPr>
          <a:xfrm>
            <a:off x="14485174" y="3326905"/>
            <a:ext cx="3285168" cy="2190112"/>
          </a:xfrm>
          <a:prstGeom prst="rect">
            <a:avLst/>
          </a:prstGeom>
        </p:spPr>
      </p:pic>
      <p:pic>
        <p:nvPicPr>
          <p:cNvPr id="11" name="Picture 10">
            <a:extLst>
              <a:ext uri="{FF2B5EF4-FFF2-40B4-BE49-F238E27FC236}">
                <a16:creationId xmlns:a16="http://schemas.microsoft.com/office/drawing/2014/main" id="{A48BA92E-8E90-755D-E0A0-2AED5E4C11DB}"/>
              </a:ext>
            </a:extLst>
          </p:cNvPr>
          <p:cNvPicPr>
            <a:picLocks noChangeAspect="1"/>
          </p:cNvPicPr>
          <p:nvPr/>
        </p:nvPicPr>
        <p:blipFill>
          <a:blip r:embed="rId4"/>
          <a:stretch>
            <a:fillRect/>
          </a:stretch>
        </p:blipFill>
        <p:spPr>
          <a:xfrm>
            <a:off x="14485173" y="5521983"/>
            <a:ext cx="3285170" cy="2181558"/>
          </a:xfrm>
          <a:prstGeom prst="rect">
            <a:avLst/>
          </a:prstGeom>
        </p:spPr>
      </p:pic>
      <p:pic>
        <p:nvPicPr>
          <p:cNvPr id="12" name="Picture 11">
            <a:extLst>
              <a:ext uri="{FF2B5EF4-FFF2-40B4-BE49-F238E27FC236}">
                <a16:creationId xmlns:a16="http://schemas.microsoft.com/office/drawing/2014/main" id="{3A5B0EA4-38B1-CA5F-4F76-700F17B7258F}"/>
              </a:ext>
            </a:extLst>
          </p:cNvPr>
          <p:cNvPicPr>
            <a:picLocks noChangeAspect="1"/>
          </p:cNvPicPr>
          <p:nvPr/>
        </p:nvPicPr>
        <p:blipFill>
          <a:blip r:embed="rId5"/>
          <a:srcRect b="12233"/>
          <a:stretch/>
        </p:blipFill>
        <p:spPr>
          <a:xfrm>
            <a:off x="11200007" y="5524702"/>
            <a:ext cx="3285168" cy="2188744"/>
          </a:xfrm>
          <a:prstGeom prst="rect">
            <a:avLst/>
          </a:prstGeom>
        </p:spPr>
      </p:pic>
      <p:pic>
        <p:nvPicPr>
          <p:cNvPr id="13" name="Picture 12">
            <a:extLst>
              <a:ext uri="{FF2B5EF4-FFF2-40B4-BE49-F238E27FC236}">
                <a16:creationId xmlns:a16="http://schemas.microsoft.com/office/drawing/2014/main" id="{86E20808-3E97-518F-8A18-BC39D04AC799}"/>
              </a:ext>
            </a:extLst>
          </p:cNvPr>
          <p:cNvPicPr>
            <a:picLocks noChangeAspect="1"/>
          </p:cNvPicPr>
          <p:nvPr/>
        </p:nvPicPr>
        <p:blipFill>
          <a:blip r:embed="rId6"/>
          <a:stretch>
            <a:fillRect/>
          </a:stretch>
        </p:blipFill>
        <p:spPr>
          <a:xfrm>
            <a:off x="11200005" y="3330992"/>
            <a:ext cx="3285168" cy="2188743"/>
          </a:xfrm>
          <a:prstGeom prst="rect">
            <a:avLst/>
          </a:prstGeom>
        </p:spPr>
      </p:pic>
    </p:spTree>
    <p:extLst>
      <p:ext uri="{BB962C8B-B14F-4D97-AF65-F5344CB8AC3E}">
        <p14:creationId xmlns:p14="http://schemas.microsoft.com/office/powerpoint/2010/main" val="307432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68a71e-2c98-4555-9eb5-1c584ec529d1" xsi:nil="true"/>
    <lcf76f155ced4ddcb4097134ff3c332f xmlns="266848c9-f5d8-4326-abb0-c8e1d900bcf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9B880E9D174042AE75F656A4B3C239" ma:contentTypeVersion="6" ma:contentTypeDescription="Create a new document." ma:contentTypeScope="" ma:versionID="9e28ca3841ea8ccfcb4c143d31b13d13">
  <xsd:schema xmlns:xsd="http://www.w3.org/2001/XMLSchema" xmlns:xs="http://www.w3.org/2001/XMLSchema" xmlns:p="http://schemas.microsoft.com/office/2006/metadata/properties" xmlns:ns2="50f00e27-c35f-46eb-9301-c9e2bd24673f" xmlns:ns3="27cb37dd-16a1-4d7b-8276-5c0e4168f63b" xmlns:ns4="266848c9-f5d8-4326-abb0-c8e1d900bcfb" xmlns:ns5="6b68a71e-2c98-4555-9eb5-1c584ec529d1" targetNamespace="http://schemas.microsoft.com/office/2006/metadata/properties" ma:root="true" ma:fieldsID="7dff163f3c49be71c9d81248808f9577" ns2:_="" ns3:_="" ns4:_="" ns5:_="">
    <xsd:import namespace="50f00e27-c35f-46eb-9301-c9e2bd24673f"/>
    <xsd:import namespace="27cb37dd-16a1-4d7b-8276-5c0e4168f63b"/>
    <xsd:import namespace="266848c9-f5d8-4326-abb0-c8e1d900bcfb"/>
    <xsd:import namespace="6b68a71e-2c98-4555-9eb5-1c584ec529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4:lcf76f155ced4ddcb4097134ff3c332f" minOccurs="0"/>
                <xsd:element ref="ns5: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00e27-c35f-46eb-9301-c9e2bd24673f"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KeyPoints" ma:index="7" nillable="true" ma:displayName="MediaServiceAutoKeyPoints" ma:hidden="true" ma:internalName="MediaServiceAutoKeyPoints" ma:readOnly="true">
      <xsd:simpleType>
        <xsd:restriction base="dms:Note"/>
      </xsd:simpleType>
    </xsd:element>
    <xsd:element name="MediaServiceKeyPoints" ma:index="8" nillable="true" ma:displayName="KeyPoints" ma:internalName="MediaServiceKeyPoints" ma:readOnly="true">
      <xsd:simpleType>
        <xsd:restriction base="dms:Note">
          <xsd:maxLength value="255"/>
        </xsd:restriction>
      </xsd:simpleType>
    </xsd:element>
    <xsd:element name="MediaServiceDateTaken" ma:index="9" nillable="true" ma:displayName="MediaServiceDateTaken" ma:hidden="true" ma:internalName="MediaServiceDateTaken" ma:readOnly="true">
      <xsd:simpleType>
        <xsd:restriction base="dms:Text"/>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cb37dd-16a1-4d7b-8276-5c0e4168f6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6848c9-f5d8-4326-abb0-c8e1d900bcfb" elementFormDefault="qualified">
    <xsd:import namespace="http://schemas.microsoft.com/office/2006/documentManagement/types"/>
    <xsd:import namespace="http://schemas.microsoft.com/office/infopath/2007/PartnerControls"/>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68a71e-2c98-4555-9eb5-1c584ec529d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99c940-a158-4efe-ab6f-ede984f5e8a2}" ma:internalName="TaxCatchAll" ma:showField="CatchAllData" ma:web="6b68a71e-2c98-4555-9eb5-1c584ec529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38779-6D8A-41CB-A146-7F6439D4682F}">
  <ds:schemaRefs>
    <ds:schemaRef ds:uri="266848c9-f5d8-4326-abb0-c8e1d900bcfb"/>
    <ds:schemaRef ds:uri="27cb37dd-16a1-4d7b-8276-5c0e4168f63b"/>
    <ds:schemaRef ds:uri="50f00e27-c35f-46eb-9301-c9e2bd24673f"/>
    <ds:schemaRef ds:uri="6b68a71e-2c98-4555-9eb5-1c584ec529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96E195-1153-4A3B-B516-EBF0CB04C820}">
  <ds:schemaRefs>
    <ds:schemaRef ds:uri="266848c9-f5d8-4326-abb0-c8e1d900bcfb"/>
    <ds:schemaRef ds:uri="27cb37dd-16a1-4d7b-8276-5c0e4168f63b"/>
    <ds:schemaRef ds:uri="50f00e27-c35f-46eb-9301-c9e2bd24673f"/>
    <ds:schemaRef ds:uri="6b68a71e-2c98-4555-9eb5-1c584ec529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C4E94E-403A-42BF-86B3-43C564CB87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3003</Words>
  <Application>Microsoft Office PowerPoint</Application>
  <PresentationFormat>Custom</PresentationFormat>
  <Paragraphs>236</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Times New Roman</vt:lpstr>
      <vt:lpstr>Arial</vt:lpstr>
      <vt:lpstr>Calibri</vt:lpstr>
      <vt:lpstr>Arial,Sans-Serif</vt:lpstr>
      <vt:lpstr>VIC 1</vt:lpstr>
      <vt:lpstr>VIC SemiBold</vt:lpstr>
      <vt:lpstr>VIC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MFF 2025 (1920 x 1080 px)</dc:title>
  <cp:lastModifiedBy>Sophia Sourris (VMC)</cp:lastModifiedBy>
  <cp:revision>7</cp:revision>
  <dcterms:created xsi:type="dcterms:W3CDTF">2006-08-16T00:00:00Z</dcterms:created>
  <dcterms:modified xsi:type="dcterms:W3CDTF">2025-02-10T23:27:42Z</dcterms:modified>
  <dc:identifier>DAGYexrj8I0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2024-12-06T03:21:44Z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9c0b0db7-d37c-415f-8d3f-f225a1a0aa0b</vt:lpwstr>
  </property>
  <property fmtid="{D5CDD505-2E9C-101B-9397-08002B2CF9AE}" pid="8" name="MSIP_Label_7158ebbd-6c5e-441f-bfc9-4eb8c11e3978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OFFICIAL</vt:lpwstr>
  </property>
  <property fmtid="{D5CDD505-2E9C-101B-9397-08002B2CF9AE}" pid="11" name="ContentTypeId">
    <vt:lpwstr>0x010100FC9B880E9D174042AE75F656A4B3C239</vt:lpwstr>
  </property>
  <property fmtid="{D5CDD505-2E9C-101B-9397-08002B2CF9AE}" pid="12" name="MediaServiceImageTags">
    <vt:lpwstr/>
  </property>
</Properties>
</file>